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51" r:id="rId1"/>
  </p:sldMasterIdLst>
  <p:notesMasterIdLst>
    <p:notesMasterId r:id="rId22"/>
  </p:notesMasterIdLst>
  <p:handoutMasterIdLst>
    <p:handoutMasterId r:id="rId23"/>
  </p:handoutMasterIdLst>
  <p:sldIdLst>
    <p:sldId id="256" r:id="rId2"/>
    <p:sldId id="362" r:id="rId3"/>
    <p:sldId id="363" r:id="rId4"/>
    <p:sldId id="375" r:id="rId5"/>
    <p:sldId id="371" r:id="rId6"/>
    <p:sldId id="372" r:id="rId7"/>
    <p:sldId id="369" r:id="rId8"/>
    <p:sldId id="384" r:id="rId9"/>
    <p:sldId id="373" r:id="rId10"/>
    <p:sldId id="376" r:id="rId11"/>
    <p:sldId id="364" r:id="rId12"/>
    <p:sldId id="382" r:id="rId13"/>
    <p:sldId id="377" r:id="rId14"/>
    <p:sldId id="378" r:id="rId15"/>
    <p:sldId id="380" r:id="rId16"/>
    <p:sldId id="381" r:id="rId17"/>
    <p:sldId id="387" r:id="rId18"/>
    <p:sldId id="383" r:id="rId19"/>
    <p:sldId id="386" r:id="rId20"/>
    <p:sldId id="385" r:id="rId21"/>
  </p:sldIdLst>
  <p:sldSz cx="12192000" cy="6858000"/>
  <p:notesSz cx="6858000" cy="91440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BF840D"/>
    <a:srgbClr val="C19A0B"/>
    <a:srgbClr val="C85D04"/>
    <a:srgbClr val="C1441D"/>
    <a:srgbClr val="CA7314"/>
    <a:srgbClr val="CC9900"/>
    <a:srgbClr val="FF3300"/>
    <a:srgbClr val="6F3F0B"/>
    <a:srgbClr val="A689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61" autoAdjust="0"/>
    <p:restoredTop sz="94695" autoAdjust="0"/>
  </p:normalViewPr>
  <p:slideViewPr>
    <p:cSldViewPr>
      <p:cViewPr varScale="1">
        <p:scale>
          <a:sx n="68" d="100"/>
          <a:sy n="68" d="100"/>
        </p:scale>
        <p:origin x="666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5" d="100"/>
          <a:sy n="75" d="100"/>
        </p:scale>
        <p:origin x="-262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27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27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96102397-D2EB-4C63-B23D-01A59DEC42C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069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6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/>
            </a:lvl1pPr>
          </a:lstStyle>
          <a:p>
            <a:pPr>
              <a:defRPr/>
            </a:pPr>
            <a:fld id="{E4465E8E-9409-423E-9C33-3E3B035D3F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377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062DF1B4-DD1B-4265-BB72-675694E3DD7C}" type="slidenum">
              <a:rPr lang="en-US" b="0" smtClean="0"/>
              <a:pPr/>
              <a:t>1</a:t>
            </a:fld>
            <a:endParaRPr lang="en-US" b="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24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465E8E-9409-423E-9C33-3E3B035D3FE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9667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4465E8E-9409-423E-9C33-3E3B035D3FE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926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28000"/>
                    </a14:imgEffect>
                  </a14:imgLayer>
                </a14:imgProps>
              </a:ext>
            </a:extLst>
          </a:blip>
          <a:srcRect/>
          <a:stretch>
            <a:fillRect l="-21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2057401"/>
            <a:ext cx="9652000" cy="14700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54400" y="3962400"/>
            <a:ext cx="8534400" cy="1752600"/>
          </a:xfrm>
        </p:spPr>
        <p:txBody>
          <a:bodyPr/>
          <a:lstStyle>
            <a:lvl1pPr marL="0" indent="0" algn="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33943765"/>
      </p:ext>
    </p:extLst>
  </p:cSld>
  <p:clrMapOvr>
    <a:masterClrMapping/>
  </p:clrMapOvr>
  <p:transition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0885613"/>
      </p:ext>
    </p:extLst>
  </p:cSld>
  <p:clrMapOvr>
    <a:masterClrMapping/>
  </p:clrMapOvr>
  <p:transition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7528641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914400"/>
            <a:ext cx="11480800" cy="5105400"/>
          </a:xfrm>
          <a:solidFill>
            <a:schemeClr val="tx2">
              <a:alpha val="0"/>
            </a:schemeClr>
          </a:solidFill>
          <a:effectLst>
            <a:softEdge rad="31750"/>
          </a:effectLst>
        </p:spPr>
        <p:txBody>
          <a:bodyPr lIns="137160" tIns="109728" rtlCol="0"/>
          <a:lstStyle>
            <a:lvl1pPr>
              <a:spcBef>
                <a:spcPts val="1500"/>
              </a:spcBef>
              <a:defRPr sz="2200" b="1" baseline="0">
                <a:solidFill>
                  <a:srgbClr val="FFCC00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0995864"/>
      </p:ext>
    </p:extLst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143000"/>
            <a:ext cx="11480800" cy="5105400"/>
          </a:xfrm>
          <a:solidFill>
            <a:schemeClr val="tx2">
              <a:alpha val="0"/>
            </a:schemeClr>
          </a:solidFill>
          <a:effectLst>
            <a:glow rad="127000">
              <a:schemeClr val="bg1">
                <a:alpha val="19000"/>
              </a:schemeClr>
            </a:glow>
            <a:softEdge rad="50800"/>
          </a:effectLst>
        </p:spPr>
        <p:txBody>
          <a:bodyPr lIns="182880" tIns="91440" bIns="45720"/>
          <a:lstStyle>
            <a:lvl1pPr>
              <a:spcBef>
                <a:spcPts val="1000"/>
              </a:spcBef>
              <a:defRPr sz="1800" b="1">
                <a:solidFill>
                  <a:srgbClr val="FFCC00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5530486"/>
      </p:ext>
    </p:extLst>
  </p:cSld>
  <p:clrMapOvr>
    <a:masterClrMapping/>
  </p:clrMapOvr>
  <p:transition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9540328"/>
      </p:ext>
    </p:extLst>
  </p:cSld>
  <p:clrMapOvr>
    <a:masterClrMapping/>
  </p:clrMapOvr>
  <p:transition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6400" y="1600200"/>
            <a:ext cx="56388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600200"/>
            <a:ext cx="5638800" cy="4419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8468488"/>
      </p:ext>
    </p:extLst>
  </p:cSld>
  <p:clrMapOvr>
    <a:masterClrMapping/>
  </p:clrMapOvr>
  <p:transition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940517"/>
      </p:ext>
    </p:extLst>
  </p:cSld>
  <p:clrMapOvr>
    <a:masterClrMapping/>
  </p:clrMapOvr>
  <p:transition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388025"/>
      </p:ext>
    </p:extLst>
  </p:cSld>
  <p:clrMapOvr>
    <a:masterClrMapping/>
  </p:clrMapOvr>
  <p:transition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8028515"/>
      </p:ext>
    </p:extLst>
  </p:cSld>
  <p:clrMapOvr>
    <a:masterClrMapping/>
  </p:clrMapOvr>
  <p:transition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 contrast="15000"/>
                    </a14:imgEffect>
                  </a14:imgLayer>
                </a14:imgProps>
              </a:ext>
            </a:extLst>
          </a:blip>
          <a:srcRect/>
          <a:stretch>
            <a:fillRect t="-24000" r="-6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068489"/>
      </p:ext>
    </p:extLst>
  </p:cSld>
  <p:clrMapOvr>
    <a:masterClrMapping/>
  </p:clrMapOvr>
  <p:transition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3000" contrast="15000"/>
                    </a14:imgEffect>
                  </a14:imgLayer>
                </a14:imgProps>
              </a:ext>
            </a:extLst>
          </a:blip>
          <a:srcRect/>
          <a:stretch>
            <a:fillRect t="-24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3200" y="152400"/>
            <a:ext cx="10363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71600"/>
            <a:ext cx="114808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10269082" y="6461497"/>
            <a:ext cx="19030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Southwest Fox 2017</a:t>
            </a:r>
            <a:endParaRPr lang="en-US" sz="1400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2" r:id="rId1"/>
    <p:sldLayoutId id="2147483663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4" r:id="rId9"/>
    <p:sldLayoutId id="2147483659" r:id="rId10"/>
    <p:sldLayoutId id="2147483660" r:id="rId11"/>
  </p:sldLayoutIdLst>
  <p:transition>
    <p:wipe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rgbClr val="FFCC00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 b="1">
          <a:solidFill>
            <a:srgbClr val="FFC0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1800">
          <a:solidFill>
            <a:schemeClr val="tx1"/>
          </a:solidFill>
          <a:latin typeface="+mn-lt"/>
        </a:defRPr>
      </a:lvl2pPr>
      <a:lvl3pPr marL="914400" indent="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None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Times New Roman" pitchFamily="18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bitbucket.org/RickStrahl/swfox16_signal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west-wind.com/weblog" TargetMode="External"/><Relationship Id="rId5" Type="http://schemas.openxmlformats.org/officeDocument/2006/relationships/hyperlink" Target="http://www.west-wind.com/" TargetMode="External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ignalrswf.west-wind.com/" TargetMode="External"/><Relationship Id="rId7" Type="http://schemas.openxmlformats.org/officeDocument/2006/relationships/hyperlink" Target="mailto:rstrahl@west-wind.com" TargetMode="External"/><Relationship Id="rId2" Type="http://schemas.openxmlformats.org/officeDocument/2006/relationships/hyperlink" Target="https://bitbucket.org/RickStrahl/swfox16_signal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est-wind.com/wconnect/weblog/" TargetMode="External"/><Relationship Id="rId5" Type="http://schemas.openxmlformats.org/officeDocument/2006/relationships/hyperlink" Target="https://weblog.west-wind.com/" TargetMode="External"/><Relationship Id="rId4" Type="http://schemas.openxmlformats.org/officeDocument/2006/relationships/hyperlink" Target="https://twitter.com/rickstrah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8000" contrast="28000"/>
                    </a14:imgEffect>
                  </a14:imgLayer>
                </a14:imgProps>
              </a:ext>
            </a:extLst>
          </a:blip>
          <a:srcRect/>
          <a:stretch>
            <a:fillRect l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81200" y="2057398"/>
            <a:ext cx="8458200" cy="1828800"/>
          </a:xfrm>
        </p:spPr>
        <p:txBody>
          <a:bodyPr/>
          <a:lstStyle/>
          <a:p>
            <a:pPr eaLnBrk="1" hangingPunct="1"/>
            <a:r>
              <a:rPr lang="en-US" sz="2800"/>
              <a:t>Real Time Applications </a:t>
            </a:r>
            <a:br>
              <a:rPr lang="en-US" sz="2800"/>
            </a:br>
            <a:r>
              <a:rPr lang="en-US" sz="2800"/>
              <a:t>with WebSockets and SignalR</a:t>
            </a:r>
            <a:br>
              <a:rPr lang="en-US" sz="3600"/>
            </a:br>
            <a:r>
              <a:rPr lang="en-US" sz="1600" b="0">
                <a:solidFill>
                  <a:srgbClr val="FFFFCC"/>
                </a:solidFill>
              </a:rPr>
              <a:t>for distributed Messaging from Visual Foxpro</a:t>
            </a:r>
            <a:endParaRPr lang="en-US" sz="1600" b="0" dirty="0">
              <a:solidFill>
                <a:srgbClr val="FFFFCC"/>
              </a:solidFill>
            </a:endParaRPr>
          </a:p>
        </p:txBody>
      </p:sp>
      <p:sp>
        <p:nvSpPr>
          <p:cNvPr id="2051" name="Rectangle 4"/>
          <p:cNvSpPr>
            <a:spLocks noChangeArrowheads="1"/>
          </p:cNvSpPr>
          <p:nvPr/>
        </p:nvSpPr>
        <p:spPr bwMode="auto">
          <a:xfrm>
            <a:off x="3276600" y="3159126"/>
            <a:ext cx="7086600" cy="301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z="1400" b="0" dirty="0">
              <a:latin typeface="Verdana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endParaRPr lang="en-US" sz="900" b="0" dirty="0">
              <a:latin typeface="Verdana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endParaRPr lang="en-US" sz="900" b="0" dirty="0">
              <a:latin typeface="Verdana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endParaRPr lang="en-US" sz="1600" dirty="0">
              <a:latin typeface="Verdana" pitchFamily="34" charset="0"/>
            </a:endParaRP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dirty="0">
                <a:latin typeface="Verdana" pitchFamily="34" charset="0"/>
              </a:rPr>
              <a:t>Rick Strahl</a:t>
            </a: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dirty="0">
                <a:latin typeface="Verdana" pitchFamily="34" charset="0"/>
              </a:rPr>
              <a:t>West Wind Technologies</a:t>
            </a: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dirty="0">
                <a:latin typeface="Verdana" pitchFamily="34" charset="0"/>
                <a:hlinkClick r:id="rId5"/>
              </a:rPr>
              <a:t>west-wind.com</a:t>
            </a:r>
            <a:endParaRPr lang="en-US" dirty="0">
              <a:latin typeface="Verdana" pitchFamily="34" charset="0"/>
            </a:endParaRP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dirty="0">
                <a:latin typeface="Verdana" pitchFamily="34" charset="0"/>
                <a:hlinkClick r:id="rId6"/>
              </a:rPr>
              <a:t>weblog.west-wind.com</a:t>
            </a:r>
            <a:endParaRPr lang="en-US" dirty="0">
              <a:latin typeface="Verdana" pitchFamily="34" charset="0"/>
            </a:endParaRP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br>
              <a:rPr lang="en-US" sz="2000" dirty="0">
                <a:latin typeface="Verdana" pitchFamily="34" charset="0"/>
              </a:rPr>
            </a:br>
            <a:endParaRPr lang="en-US" sz="2000" dirty="0">
              <a:latin typeface="Verdana" pitchFamily="34" charset="0"/>
            </a:endParaRPr>
          </a:p>
          <a:p>
            <a:pPr algn="r"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1600" dirty="0"/>
              <a:t>session materials: </a:t>
            </a:r>
            <a:br>
              <a:rPr lang="en-US" sz="1600"/>
            </a:br>
            <a:r>
              <a:rPr lang="en-US" sz="1600">
                <a:hlinkClick r:id="rId7"/>
              </a:rPr>
              <a:t>https://bitbucket.org/RickStrahl/swfox16_signalr</a:t>
            </a:r>
            <a:r>
              <a:rPr lang="en-US" sz="1600"/>
              <a:t> </a:t>
            </a:r>
            <a:r>
              <a:rPr lang="en-US" sz="2000">
                <a:latin typeface="Verdana" pitchFamily="34" charset="0"/>
              </a:rPr>
              <a:t> </a:t>
            </a:r>
            <a:endParaRPr lang="en-US" sz="2000" dirty="0">
              <a:latin typeface="Verdana" pitchFamily="34" charset="0"/>
            </a:endParaRPr>
          </a:p>
        </p:txBody>
      </p:sp>
    </p:spTree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 contrast="28000"/>
                    </a14:imgEffect>
                  </a14:imgLayer>
                </a14:imgProps>
              </a:ext>
            </a:extLst>
          </a:blip>
          <a:srcRect/>
          <a:stretch>
            <a:fillRect l="-21000" t="-25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92FE-BA64-4A3B-B12C-2E73EEFBE5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2133600"/>
            <a:ext cx="9652000" cy="1470025"/>
          </a:xfrm>
        </p:spPr>
        <p:txBody>
          <a:bodyPr/>
          <a:lstStyle/>
          <a:p>
            <a:r>
              <a:rPr lang="en-US" sz="4000"/>
              <a:t>Creating SignalR Hubs </a:t>
            </a:r>
            <a:br>
              <a:rPr lang="en-US" sz="4000"/>
            </a:br>
            <a:r>
              <a:rPr lang="en-US" sz="4000"/>
              <a:t>and Clients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DD44F-E8E5-485C-A046-B5ECA9C8DB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1644" y="3962400"/>
            <a:ext cx="8534400" cy="1752600"/>
          </a:xfrm>
        </p:spPr>
        <p:txBody>
          <a:bodyPr/>
          <a:lstStyle/>
          <a:p>
            <a:r>
              <a:rPr lang="en-US">
                <a:solidFill>
                  <a:srgbClr val="FFFFCC"/>
                </a:solidFill>
              </a:rPr>
              <a:t>Some .NET Assembly Required</a:t>
            </a:r>
          </a:p>
        </p:txBody>
      </p:sp>
    </p:spTree>
    <p:extLst>
      <p:ext uri="{BB962C8B-B14F-4D97-AF65-F5344CB8AC3E}">
        <p14:creationId xmlns:p14="http://schemas.microsoft.com/office/powerpoint/2010/main" val="931467871"/>
      </p:ext>
    </p:extLst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28600" y="191415"/>
            <a:ext cx="10363200" cy="457200"/>
          </a:xfrm>
        </p:spPr>
        <p:txBody>
          <a:bodyPr/>
          <a:lstStyle/>
          <a:p>
            <a:r>
              <a:rPr lang="en-US"/>
              <a:t>SignalR: One Hub - many Clients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4572000" y="2971801"/>
            <a:ext cx="2514600" cy="1464941"/>
          </a:xfrm>
          <a:prstGeom prst="roundRect">
            <a:avLst/>
          </a:prstGeom>
          <a:solidFill>
            <a:srgbClr val="99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1000"/>
          </a:p>
          <a:p>
            <a:r>
              <a:rPr lang="en-US"/>
              <a:t>SignalR Hub</a:t>
            </a:r>
          </a:p>
          <a:p>
            <a:r>
              <a:rPr lang="en-US" sz="1400">
                <a:solidFill>
                  <a:srgbClr val="FFFFCC"/>
                </a:solidFill>
              </a:rPr>
              <a:t>runs on IIS</a:t>
            </a:r>
            <a:br>
              <a:rPr lang="en-US" sz="1400">
                <a:solidFill>
                  <a:srgbClr val="FFFFCC"/>
                </a:solidFill>
              </a:rPr>
            </a:br>
            <a:r>
              <a:rPr lang="en-US" sz="1400">
                <a:solidFill>
                  <a:srgbClr val="FFFFCC"/>
                </a:solidFill>
              </a:rPr>
              <a:t>receives and broadcasts messages</a:t>
            </a:r>
          </a:p>
          <a:p>
            <a:endParaRPr lang="en-US" sz="1000"/>
          </a:p>
        </p:txBody>
      </p:sp>
      <p:sp>
        <p:nvSpPr>
          <p:cNvPr id="12" name="Oval 11"/>
          <p:cNvSpPr/>
          <p:nvPr/>
        </p:nvSpPr>
        <p:spPr bwMode="auto">
          <a:xfrm>
            <a:off x="1828800" y="1066801"/>
            <a:ext cx="1676400" cy="1688793"/>
          </a:xfrm>
          <a:prstGeom prst="ellipse">
            <a:avLst/>
          </a:prstGeom>
          <a:gradFill>
            <a:gsLst>
              <a:gs pos="44000">
                <a:srgbClr val="FF9900"/>
              </a:gs>
              <a:gs pos="100000">
                <a:srgbClr val="FF9900"/>
              </a:gs>
            </a:gsLst>
            <a:path path="circle">
              <a:fillToRect l="50000" t="-80000" r="50000" b="180000"/>
            </a:path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r>
              <a:rPr lang="en-US"/>
              <a:t>SignalR Client</a:t>
            </a:r>
          </a:p>
          <a:p>
            <a:endParaRPr lang="en-US"/>
          </a:p>
        </p:txBody>
      </p:sp>
      <p:sp>
        <p:nvSpPr>
          <p:cNvPr id="13" name="Left-Right Arrow 12"/>
          <p:cNvSpPr/>
          <p:nvPr/>
        </p:nvSpPr>
        <p:spPr bwMode="auto">
          <a:xfrm rot="1714875">
            <a:off x="3203599" y="2467180"/>
            <a:ext cx="1516294" cy="734939"/>
          </a:xfrm>
          <a:prstGeom prst="leftRightArrow">
            <a:avLst/>
          </a:prstGeom>
          <a:solidFill>
            <a:srgbClr val="FFFFC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4" name="Oval 13"/>
          <p:cNvSpPr/>
          <p:nvPr/>
        </p:nvSpPr>
        <p:spPr bwMode="auto">
          <a:xfrm>
            <a:off x="1828800" y="4609425"/>
            <a:ext cx="1676400" cy="1688793"/>
          </a:xfrm>
          <a:prstGeom prst="ellipse">
            <a:avLst/>
          </a:prstGeom>
          <a:gradFill>
            <a:gsLst>
              <a:gs pos="44000">
                <a:srgbClr val="FF9900"/>
              </a:gs>
              <a:gs pos="100000">
                <a:srgbClr val="FF9900"/>
              </a:gs>
            </a:gsLst>
            <a:path path="circle">
              <a:fillToRect l="50000" t="-80000" r="50000" b="180000"/>
            </a:path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r>
              <a:rPr lang="en-US"/>
              <a:t>SignalR Client</a:t>
            </a:r>
          </a:p>
          <a:p>
            <a:endParaRPr lang="en-US"/>
          </a:p>
        </p:txBody>
      </p:sp>
      <p:sp>
        <p:nvSpPr>
          <p:cNvPr id="15" name="Left-Right Arrow 14"/>
          <p:cNvSpPr/>
          <p:nvPr/>
        </p:nvSpPr>
        <p:spPr bwMode="auto">
          <a:xfrm rot="19169808">
            <a:off x="3276029" y="4399724"/>
            <a:ext cx="1549508" cy="734939"/>
          </a:xfrm>
          <a:prstGeom prst="leftRightArrow">
            <a:avLst/>
          </a:prstGeom>
          <a:solidFill>
            <a:srgbClr val="FFFFC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Oval 15"/>
          <p:cNvSpPr/>
          <p:nvPr/>
        </p:nvSpPr>
        <p:spPr bwMode="auto">
          <a:xfrm>
            <a:off x="8376373" y="4635808"/>
            <a:ext cx="1676400" cy="1688793"/>
          </a:xfrm>
          <a:prstGeom prst="ellipse">
            <a:avLst/>
          </a:prstGeom>
          <a:gradFill>
            <a:gsLst>
              <a:gs pos="44000">
                <a:srgbClr val="FF9900"/>
              </a:gs>
              <a:gs pos="100000">
                <a:srgbClr val="FF9900"/>
              </a:gs>
            </a:gsLst>
            <a:path path="circle">
              <a:fillToRect l="50000" t="-80000" r="50000" b="180000"/>
            </a:path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r>
              <a:rPr lang="en-US"/>
              <a:t>SignalR Client</a:t>
            </a:r>
          </a:p>
          <a:p>
            <a:endParaRPr lang="en-US"/>
          </a:p>
        </p:txBody>
      </p:sp>
      <p:sp>
        <p:nvSpPr>
          <p:cNvPr id="17" name="Left-Right Arrow 16"/>
          <p:cNvSpPr/>
          <p:nvPr/>
        </p:nvSpPr>
        <p:spPr bwMode="auto">
          <a:xfrm rot="1714875">
            <a:off x="6921404" y="4364902"/>
            <a:ext cx="1647783" cy="734939"/>
          </a:xfrm>
          <a:prstGeom prst="leftRightArrow">
            <a:avLst/>
          </a:prstGeom>
          <a:solidFill>
            <a:srgbClr val="FFFFC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8" name="Oval 17"/>
          <p:cNvSpPr/>
          <p:nvPr/>
        </p:nvSpPr>
        <p:spPr bwMode="auto">
          <a:xfrm>
            <a:off x="8326299" y="1085357"/>
            <a:ext cx="1676400" cy="1688793"/>
          </a:xfrm>
          <a:prstGeom prst="ellipse">
            <a:avLst/>
          </a:prstGeom>
          <a:gradFill>
            <a:gsLst>
              <a:gs pos="44000">
                <a:srgbClr val="FF9900"/>
              </a:gs>
              <a:gs pos="100000">
                <a:srgbClr val="FF9900"/>
              </a:gs>
            </a:gsLst>
            <a:path path="circle">
              <a:fillToRect l="50000" t="-80000" r="50000" b="180000"/>
            </a:path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r>
              <a:rPr lang="en-US"/>
              <a:t>SignalR Client</a:t>
            </a:r>
          </a:p>
          <a:p>
            <a:endParaRPr lang="en-US"/>
          </a:p>
        </p:txBody>
      </p:sp>
      <p:sp>
        <p:nvSpPr>
          <p:cNvPr id="19" name="Left-Right Arrow 18"/>
          <p:cNvSpPr/>
          <p:nvPr/>
        </p:nvSpPr>
        <p:spPr bwMode="auto">
          <a:xfrm rot="19577302">
            <a:off x="6918039" y="2352701"/>
            <a:ext cx="1660155" cy="734939"/>
          </a:xfrm>
          <a:prstGeom prst="leftRightArrow">
            <a:avLst/>
          </a:prstGeom>
          <a:solidFill>
            <a:srgbClr val="FFFFC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038600" y="5020270"/>
            <a:ext cx="36343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Publish: send message to Hub</a:t>
            </a:r>
          </a:p>
          <a:p>
            <a:pPr algn="l"/>
            <a:r>
              <a:rPr lang="en-US">
                <a:solidFill>
                  <a:srgbClr val="FFC000"/>
                </a:solidFill>
              </a:rPr>
              <a:t>   &gt; Hub broadcasts message &lt;</a:t>
            </a:r>
          </a:p>
          <a:p>
            <a:pPr algn="l"/>
            <a:r>
              <a:rPr lang="en-US"/>
              <a:t>Subscribe: listen for message</a:t>
            </a:r>
          </a:p>
        </p:txBody>
      </p:sp>
    </p:spTree>
    <p:extLst>
      <p:ext uri="{BB962C8B-B14F-4D97-AF65-F5344CB8AC3E}">
        <p14:creationId xmlns:p14="http://schemas.microsoft.com/office/powerpoint/2010/main" val="1630443134"/>
      </p:ext>
    </p:extLst>
  </p:cSld>
  <p:clrMapOvr>
    <a:masterClrMapping/>
  </p:clrMapOvr>
  <p:transition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4C506E7-F96E-449E-9F6E-673A770701EC}"/>
              </a:ext>
            </a:extLst>
          </p:cNvPr>
          <p:cNvCxnSpPr>
            <a:cxnSpLocks/>
          </p:cNvCxnSpPr>
          <p:nvPr/>
        </p:nvCxnSpPr>
        <p:spPr bwMode="auto">
          <a:xfrm>
            <a:off x="5146183" y="1267448"/>
            <a:ext cx="54734" cy="4812406"/>
          </a:xfrm>
          <a:prstGeom prst="line">
            <a:avLst/>
          </a:prstGeom>
          <a:solidFill>
            <a:srgbClr val="CC9900"/>
          </a:solidFill>
          <a:ln w="25400" cap="flat" cmpd="sng" algn="ctr">
            <a:solidFill>
              <a:schemeClr val="tx1">
                <a:lumMod val="50000"/>
              </a:schemeClr>
            </a:solidFill>
            <a:prstDash val="dash"/>
            <a:round/>
            <a:headEnd type="none" w="med" len="med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B4E1A29E-064A-4844-BF2A-2E213E265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39697"/>
            <a:ext cx="10363200" cy="457200"/>
          </a:xfrm>
        </p:spPr>
        <p:txBody>
          <a:bodyPr/>
          <a:lstStyle/>
          <a:p>
            <a:r>
              <a:rPr lang="en-US"/>
              <a:t>FoxPro and SignalR</a:t>
            </a:r>
          </a:p>
        </p:txBody>
      </p:sp>
      <p:sp>
        <p:nvSpPr>
          <p:cNvPr id="4" name="Rounded Rectangle 7">
            <a:extLst>
              <a:ext uri="{FF2B5EF4-FFF2-40B4-BE49-F238E27FC236}">
                <a16:creationId xmlns:a16="http://schemas.microsoft.com/office/drawing/2014/main" id="{1AFEB452-C7F4-427A-BBE4-134BC7305879}"/>
              </a:ext>
            </a:extLst>
          </p:cNvPr>
          <p:cNvSpPr/>
          <p:nvPr/>
        </p:nvSpPr>
        <p:spPr bwMode="auto">
          <a:xfrm>
            <a:off x="5452786" y="2619381"/>
            <a:ext cx="2514600" cy="1464941"/>
          </a:xfrm>
          <a:prstGeom prst="roundRect">
            <a:avLst/>
          </a:prstGeom>
          <a:solidFill>
            <a:srgbClr val="99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1000"/>
          </a:p>
          <a:p>
            <a:r>
              <a:rPr lang="en-US"/>
              <a:t>SignalR Hub</a:t>
            </a:r>
          </a:p>
          <a:p>
            <a:r>
              <a:rPr lang="en-US" sz="1400">
                <a:solidFill>
                  <a:srgbClr val="FFFFCC"/>
                </a:solidFill>
              </a:rPr>
              <a:t>runs on IIS</a:t>
            </a:r>
            <a:br>
              <a:rPr lang="en-US" sz="1400">
                <a:solidFill>
                  <a:srgbClr val="FFFFCC"/>
                </a:solidFill>
              </a:rPr>
            </a:br>
            <a:r>
              <a:rPr lang="en-US" sz="1400">
                <a:solidFill>
                  <a:srgbClr val="FFFFCC"/>
                </a:solidFill>
              </a:rPr>
              <a:t>receives and broadcasts messages</a:t>
            </a:r>
          </a:p>
          <a:p>
            <a:endParaRPr lang="en-US" sz="100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5CA5D2E-AB7F-4645-A34D-2614BFC3DCE7}"/>
              </a:ext>
            </a:extLst>
          </p:cNvPr>
          <p:cNvSpPr/>
          <p:nvPr/>
        </p:nvSpPr>
        <p:spPr bwMode="auto">
          <a:xfrm>
            <a:off x="2971800" y="2719714"/>
            <a:ext cx="1905000" cy="1328734"/>
          </a:xfrm>
          <a:prstGeom prst="roundRect">
            <a:avLst/>
          </a:prstGeom>
          <a:gradFill>
            <a:gsLst>
              <a:gs pos="25000">
                <a:srgbClr val="CC9900"/>
              </a:gs>
              <a:gs pos="78000">
                <a:srgbClr val="CA7314"/>
              </a:gs>
            </a:gsLst>
            <a:lin ang="162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r>
              <a:rPr lang="en-US"/>
              <a:t>.NET </a:t>
            </a:r>
          </a:p>
          <a:p>
            <a:r>
              <a:rPr lang="en-US"/>
              <a:t>SignalR Client</a:t>
            </a:r>
          </a:p>
          <a:p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08389CF-29E5-4D92-91E3-38176417921A}"/>
              </a:ext>
            </a:extLst>
          </p:cNvPr>
          <p:cNvSpPr/>
          <p:nvPr/>
        </p:nvSpPr>
        <p:spPr bwMode="auto">
          <a:xfrm>
            <a:off x="530910" y="2701436"/>
            <a:ext cx="1905000" cy="1328734"/>
          </a:xfrm>
          <a:prstGeom prst="roundRect">
            <a:avLst/>
          </a:prstGeom>
          <a:gradFill flip="none" rotWithShape="1">
            <a:gsLst>
              <a:gs pos="25000">
                <a:srgbClr val="CC9900"/>
              </a:gs>
              <a:gs pos="78000">
                <a:srgbClr val="CA7314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r>
              <a:rPr lang="en-US"/>
              <a:t>FoxPro </a:t>
            </a:r>
          </a:p>
          <a:p>
            <a:r>
              <a:rPr lang="en-US"/>
              <a:t>Client</a:t>
            </a:r>
          </a:p>
          <a:p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A6E6574-29D8-4BDC-985B-B2FD7CA7C47B}"/>
              </a:ext>
            </a:extLst>
          </p:cNvPr>
          <p:cNvSpPr/>
          <p:nvPr/>
        </p:nvSpPr>
        <p:spPr bwMode="auto">
          <a:xfrm>
            <a:off x="7596732" y="914400"/>
            <a:ext cx="1060704" cy="801569"/>
          </a:xfrm>
          <a:prstGeom prst="hexagon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500"/>
          </a:p>
          <a:p>
            <a:r>
              <a:rPr lang="en-US" sz="1100"/>
              <a:t>SignalR</a:t>
            </a:r>
          </a:p>
          <a:p>
            <a:r>
              <a:rPr lang="en-US" sz="1100"/>
              <a:t>Client</a:t>
            </a:r>
          </a:p>
          <a:p>
            <a:endParaRPr lang="en-US" sz="40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8D4E2EA-F41A-4F52-AD00-CEF67BBD4A48}"/>
              </a:ext>
            </a:extLst>
          </p:cNvPr>
          <p:cNvSpPr/>
          <p:nvPr/>
        </p:nvSpPr>
        <p:spPr bwMode="auto">
          <a:xfrm>
            <a:off x="7777680" y="4980999"/>
            <a:ext cx="1060704" cy="801569"/>
          </a:xfrm>
          <a:prstGeom prst="hexagon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500"/>
          </a:p>
          <a:p>
            <a:r>
              <a:rPr lang="en-US" sz="1100"/>
              <a:t>SignalR</a:t>
            </a:r>
          </a:p>
          <a:p>
            <a:r>
              <a:rPr lang="en-US" sz="1100"/>
              <a:t>Client</a:t>
            </a:r>
          </a:p>
          <a:p>
            <a:endParaRPr lang="en-US" sz="400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2A762ECF-628B-4C0D-B7FC-8F53B8BDE16C}"/>
              </a:ext>
            </a:extLst>
          </p:cNvPr>
          <p:cNvSpPr/>
          <p:nvPr/>
        </p:nvSpPr>
        <p:spPr bwMode="auto">
          <a:xfrm>
            <a:off x="8388096" y="2983298"/>
            <a:ext cx="1060704" cy="801569"/>
          </a:xfrm>
          <a:prstGeom prst="hexagon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500"/>
          </a:p>
          <a:p>
            <a:r>
              <a:rPr lang="en-US" sz="1100"/>
              <a:t>SignalR</a:t>
            </a:r>
          </a:p>
          <a:p>
            <a:r>
              <a:rPr lang="en-US" sz="1100"/>
              <a:t>Client</a:t>
            </a:r>
          </a:p>
          <a:p>
            <a:endParaRPr lang="en-US" sz="40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16AE47C-E0B7-4B76-A356-794DE39FF07F}"/>
              </a:ext>
            </a:extLst>
          </p:cNvPr>
          <p:cNvCxnSpPr>
            <a:cxnSpLocks/>
          </p:cNvCxnSpPr>
          <p:nvPr/>
        </p:nvCxnSpPr>
        <p:spPr bwMode="auto">
          <a:xfrm>
            <a:off x="2176186" y="2015498"/>
            <a:ext cx="3429000" cy="0"/>
          </a:xfrm>
          <a:prstGeom prst="straightConnector1">
            <a:avLst/>
          </a:prstGeom>
          <a:solidFill>
            <a:srgbClr val="CC9900"/>
          </a:solidFill>
          <a:ln w="317500" cap="flat" cmpd="sng" algn="ctr">
            <a:solidFill>
              <a:srgbClr val="FFFFCC"/>
            </a:solidFill>
            <a:prstDash val="solid"/>
            <a:round/>
            <a:headEnd type="none" w="med" len="med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3C6F08-95FD-4505-8FC2-1C27E0F789A7}"/>
              </a:ext>
            </a:extLst>
          </p:cNvPr>
          <p:cNvSpPr txBox="1"/>
          <p:nvPr/>
        </p:nvSpPr>
        <p:spPr>
          <a:xfrm>
            <a:off x="2785786" y="1812654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75000"/>
                  </a:schemeClr>
                </a:solidFill>
              </a:rPr>
              <a:t>Invoke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39DFA7C-3E12-4DCF-9201-6D0F01BC16D4}"/>
              </a:ext>
            </a:extLst>
          </p:cNvPr>
          <p:cNvCxnSpPr/>
          <p:nvPr/>
        </p:nvCxnSpPr>
        <p:spPr bwMode="auto">
          <a:xfrm flipH="1">
            <a:off x="2557186" y="4973485"/>
            <a:ext cx="3657600" cy="0"/>
          </a:xfrm>
          <a:prstGeom prst="straightConnector1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none" w="med" len="med"/>
            <a:tailEnd type="triangle"/>
          </a:ln>
          <a:effectLst>
            <a:outerShdw dist="53882" dir="2700000" algn="ctr" rotWithShape="0">
              <a:schemeClr val="bg2"/>
            </a:outerShdw>
          </a:effec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5D77122-70F2-4679-A2FB-1082578955A1}"/>
              </a:ext>
            </a:extLst>
          </p:cNvPr>
          <p:cNvCxnSpPr/>
          <p:nvPr/>
        </p:nvCxnSpPr>
        <p:spPr bwMode="auto">
          <a:xfrm flipH="1">
            <a:off x="1871386" y="4904588"/>
            <a:ext cx="3733800" cy="0"/>
          </a:xfrm>
          <a:prstGeom prst="straightConnector1">
            <a:avLst/>
          </a:prstGeom>
          <a:solidFill>
            <a:srgbClr val="CC9900"/>
          </a:solidFill>
          <a:ln w="317500" cap="flat" cmpd="sng" algn="ctr">
            <a:solidFill>
              <a:srgbClr val="FFFFCC"/>
            </a:solidFill>
            <a:prstDash val="solid"/>
            <a:round/>
            <a:headEnd type="none" w="med" len="med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081C22B-D7C2-4B8E-86D8-0B89026CD802}"/>
              </a:ext>
            </a:extLst>
          </p:cNvPr>
          <p:cNvSpPr txBox="1"/>
          <p:nvPr/>
        </p:nvSpPr>
        <p:spPr>
          <a:xfrm>
            <a:off x="2938186" y="4719922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75000"/>
                  </a:schemeClr>
                </a:solidFill>
              </a:rPr>
              <a:t>Callback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DC07F26-1594-4DBE-AA02-56546C55ABB6}"/>
              </a:ext>
            </a:extLst>
          </p:cNvPr>
          <p:cNvCxnSpPr>
            <a:cxnSpLocks/>
          </p:cNvCxnSpPr>
          <p:nvPr/>
        </p:nvCxnSpPr>
        <p:spPr bwMode="auto">
          <a:xfrm flipV="1">
            <a:off x="7162800" y="1715968"/>
            <a:ext cx="614880" cy="903412"/>
          </a:xfrm>
          <a:prstGeom prst="straightConnector1">
            <a:avLst/>
          </a:prstGeom>
          <a:solidFill>
            <a:srgbClr val="CC9900"/>
          </a:solidFill>
          <a:ln w="101600" cap="flat" cmpd="sng" algn="ctr">
            <a:solidFill>
              <a:srgbClr val="FFFFCC"/>
            </a:solidFill>
            <a:prstDash val="solid"/>
            <a:round/>
            <a:headEnd type="triangle" w="sm" len="sm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84A6E18-6D22-49F0-81E4-8184F5FC5FB5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162800" y="4048449"/>
            <a:ext cx="838200" cy="925037"/>
          </a:xfrm>
          <a:prstGeom prst="straightConnector1">
            <a:avLst/>
          </a:prstGeom>
          <a:solidFill>
            <a:srgbClr val="CC9900"/>
          </a:solidFill>
          <a:ln w="101600" cap="flat" cmpd="sng" algn="ctr">
            <a:solidFill>
              <a:srgbClr val="FFFFCC"/>
            </a:solidFill>
            <a:prstDash val="solid"/>
            <a:round/>
            <a:headEnd type="triangle" w="sm" len="sm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A2B78AA-6739-4A29-8F79-9017916B5FFE}"/>
              </a:ext>
            </a:extLst>
          </p:cNvPr>
          <p:cNvCxnSpPr>
            <a:cxnSpLocks/>
          </p:cNvCxnSpPr>
          <p:nvPr/>
        </p:nvCxnSpPr>
        <p:spPr bwMode="auto">
          <a:xfrm>
            <a:off x="7857744" y="3398864"/>
            <a:ext cx="643214" cy="0"/>
          </a:xfrm>
          <a:prstGeom prst="straightConnector1">
            <a:avLst/>
          </a:prstGeom>
          <a:solidFill>
            <a:srgbClr val="CC9900"/>
          </a:solidFill>
          <a:ln w="101600" cap="flat" cmpd="sng" algn="ctr">
            <a:solidFill>
              <a:srgbClr val="FFFFCC"/>
            </a:solidFill>
            <a:prstDash val="solid"/>
            <a:round/>
            <a:headEnd type="triangle" w="sm" len="sm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CB45C55-E58E-4E04-96CE-6F2EC5C824F2}"/>
              </a:ext>
            </a:extLst>
          </p:cNvPr>
          <p:cNvCxnSpPr>
            <a:cxnSpLocks/>
          </p:cNvCxnSpPr>
          <p:nvPr/>
        </p:nvCxnSpPr>
        <p:spPr bwMode="auto">
          <a:xfrm>
            <a:off x="2286000" y="2879454"/>
            <a:ext cx="838200" cy="0"/>
          </a:xfrm>
          <a:prstGeom prst="straightConnector1">
            <a:avLst/>
          </a:prstGeom>
          <a:solidFill>
            <a:srgbClr val="CC9900"/>
          </a:solidFill>
          <a:ln w="127000" cap="flat" cmpd="sng" algn="ctr">
            <a:solidFill>
              <a:srgbClr val="FFFFCC"/>
            </a:solidFill>
            <a:prstDash val="solid"/>
            <a:round/>
            <a:headEnd type="none" w="med" len="med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117B667-A6FB-46E3-BC81-8B2F301BD848}"/>
              </a:ext>
            </a:extLst>
          </p:cNvPr>
          <p:cNvCxnSpPr>
            <a:cxnSpLocks/>
          </p:cNvCxnSpPr>
          <p:nvPr/>
        </p:nvCxnSpPr>
        <p:spPr bwMode="auto">
          <a:xfrm>
            <a:off x="4724400" y="2879454"/>
            <a:ext cx="838200" cy="0"/>
          </a:xfrm>
          <a:prstGeom prst="straightConnector1">
            <a:avLst/>
          </a:prstGeom>
          <a:solidFill>
            <a:srgbClr val="CC9900"/>
          </a:solidFill>
          <a:ln w="127000" cap="flat" cmpd="sng" algn="ctr">
            <a:solidFill>
              <a:srgbClr val="FFFFCC"/>
            </a:solidFill>
            <a:prstDash val="solid"/>
            <a:round/>
            <a:headEnd type="none" w="med" len="med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4F09BBF-275A-4393-9458-D9AB50807C68}"/>
              </a:ext>
            </a:extLst>
          </p:cNvPr>
          <p:cNvCxnSpPr>
            <a:cxnSpLocks/>
          </p:cNvCxnSpPr>
          <p:nvPr/>
        </p:nvCxnSpPr>
        <p:spPr bwMode="auto">
          <a:xfrm flipH="1">
            <a:off x="4724400" y="3870054"/>
            <a:ext cx="838200" cy="0"/>
          </a:xfrm>
          <a:prstGeom prst="straightConnector1">
            <a:avLst/>
          </a:prstGeom>
          <a:solidFill>
            <a:srgbClr val="CC9900"/>
          </a:solidFill>
          <a:ln w="127000" cap="flat" cmpd="sng" algn="ctr">
            <a:solidFill>
              <a:srgbClr val="FFFFCC"/>
            </a:solidFill>
            <a:prstDash val="solid"/>
            <a:round/>
            <a:headEnd type="none" w="med" len="med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476C8F1-A063-4AC4-A7DE-4294A5AB098E}"/>
              </a:ext>
            </a:extLst>
          </p:cNvPr>
          <p:cNvCxnSpPr>
            <a:cxnSpLocks/>
          </p:cNvCxnSpPr>
          <p:nvPr/>
        </p:nvCxnSpPr>
        <p:spPr bwMode="auto">
          <a:xfrm flipH="1">
            <a:off x="2286000" y="3870054"/>
            <a:ext cx="838200" cy="0"/>
          </a:xfrm>
          <a:prstGeom prst="straightConnector1">
            <a:avLst/>
          </a:prstGeom>
          <a:solidFill>
            <a:srgbClr val="CC9900"/>
          </a:solidFill>
          <a:ln w="127000" cap="flat" cmpd="sng" algn="ctr">
            <a:solidFill>
              <a:srgbClr val="FFFFCC"/>
            </a:solidFill>
            <a:prstDash val="solid"/>
            <a:round/>
            <a:headEnd type="none" w="med" len="med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430B489C-9119-438B-917E-7922B3EF57C2}"/>
              </a:ext>
            </a:extLst>
          </p:cNvPr>
          <p:cNvSpPr txBox="1"/>
          <p:nvPr/>
        </p:nvSpPr>
        <p:spPr>
          <a:xfrm>
            <a:off x="4114800" y="915416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Web Boundary</a:t>
            </a:r>
          </a:p>
        </p:txBody>
      </p:sp>
    </p:spTree>
    <p:extLst>
      <p:ext uri="{BB962C8B-B14F-4D97-AF65-F5344CB8AC3E}">
        <p14:creationId xmlns:p14="http://schemas.microsoft.com/office/powerpoint/2010/main" val="3426576067"/>
      </p:ext>
    </p:extLst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75BD55-A9D0-46EA-A882-198663F5E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838200"/>
            <a:ext cx="8610600" cy="5105400"/>
          </a:xfrm>
        </p:spPr>
        <p:txBody>
          <a:bodyPr/>
          <a:lstStyle/>
          <a:p>
            <a:r>
              <a:rPr lang="en-US" sz="2000"/>
              <a:t>New Web Project</a:t>
            </a:r>
          </a:p>
          <a:p>
            <a:pPr lvl="1"/>
            <a:r>
              <a:rPr lang="en-US" sz="1600"/>
              <a:t>Add New SignalR Hub to a Project</a:t>
            </a:r>
          </a:p>
          <a:p>
            <a:pPr lvl="1"/>
            <a:r>
              <a:rPr lang="en-US" sz="1600"/>
              <a:t>Startup Configuration</a:t>
            </a:r>
          </a:p>
          <a:p>
            <a:pPr lvl="1"/>
            <a:r>
              <a:rPr lang="en-US" sz="1600"/>
              <a:t>One or more HubClasses</a:t>
            </a:r>
          </a:p>
          <a:p>
            <a:r>
              <a:rPr lang="en-US" sz="2000"/>
              <a:t>Hub Implementation</a:t>
            </a:r>
          </a:p>
          <a:p>
            <a:pPr lvl="1"/>
            <a:r>
              <a:rPr lang="en-US" sz="1600"/>
              <a:t>Create Hub Class</a:t>
            </a:r>
          </a:p>
          <a:p>
            <a:pPr lvl="1"/>
            <a:r>
              <a:rPr lang="en-US" sz="1600"/>
              <a:t>Add methods that are remotely callable</a:t>
            </a:r>
          </a:p>
          <a:p>
            <a:pPr lvl="1"/>
            <a:r>
              <a:rPr lang="en-US" sz="1600"/>
              <a:t>Forward call using Client.All, Client.User, Clients.Group(s)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71CD43-73E1-48BE-B3D7-4F4158E22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a SignalR Hub in .NET</a:t>
            </a:r>
          </a:p>
        </p:txBody>
      </p:sp>
      <p:pic>
        <p:nvPicPr>
          <p:cNvPr id="2052" name="Picture 4" descr="c:\temp\tmpfiles\SNAGHTMLf5452e4.PNG">
            <a:extLst>
              <a:ext uri="{FF2B5EF4-FFF2-40B4-BE49-F238E27FC236}">
                <a16:creationId xmlns:a16="http://schemas.microsoft.com/office/drawing/2014/main" id="{28E88DC8-683B-4F18-92C4-34B6ADCFF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810001"/>
            <a:ext cx="9144000" cy="2332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345346"/>
      </p:ext>
    </p:extLst>
  </p:cSld>
  <p:clrMapOvr>
    <a:masterClrMapping/>
  </p:clrMapOvr>
  <p:transition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932E02-CCE1-4A8C-9A8D-EC166B6BCA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066800"/>
            <a:ext cx="11480800" cy="5105400"/>
          </a:xfrm>
        </p:spPr>
        <p:txBody>
          <a:bodyPr/>
          <a:lstStyle/>
          <a:p>
            <a:r>
              <a:rPr lang="en-US" sz="2400"/>
              <a:t>Create a Class Library</a:t>
            </a:r>
          </a:p>
          <a:p>
            <a:pPr lvl="1"/>
            <a:r>
              <a:rPr lang="en-US"/>
              <a:t>Create a SignalR Client</a:t>
            </a:r>
          </a:p>
          <a:p>
            <a:pPr lvl="1"/>
            <a:r>
              <a:rPr lang="en-US"/>
              <a:t>Start/Stop methods</a:t>
            </a:r>
          </a:p>
          <a:p>
            <a:pPr lvl="1"/>
            <a:r>
              <a:rPr lang="en-US"/>
              <a:t>Invoke Hub wrapper methods</a:t>
            </a:r>
          </a:p>
          <a:p>
            <a:pPr lvl="1"/>
            <a:r>
              <a:rPr lang="en-US"/>
              <a:t>Handle Hub Callback Messages</a:t>
            </a:r>
          </a:p>
          <a:p>
            <a:r>
              <a:rPr lang="en-US" sz="2400"/>
              <a:t>Life Cycle</a:t>
            </a:r>
          </a:p>
          <a:p>
            <a:pPr lvl="1"/>
            <a:r>
              <a:rPr lang="en-US"/>
              <a:t>Create Hub</a:t>
            </a:r>
          </a:p>
          <a:p>
            <a:pPr lvl="1"/>
            <a:r>
              <a:rPr lang="en-US"/>
              <a:t>Register Callback Handlers</a:t>
            </a:r>
          </a:p>
          <a:p>
            <a:pPr lvl="1"/>
            <a:r>
              <a:rPr lang="en-US"/>
              <a:t>Start the Hub</a:t>
            </a:r>
          </a:p>
          <a:p>
            <a:pPr lvl="1"/>
            <a:r>
              <a:rPr lang="en-US"/>
              <a:t>Invoke methods on the Hub</a:t>
            </a:r>
          </a:p>
          <a:p>
            <a:pPr lvl="1"/>
            <a:r>
              <a:rPr lang="en-US"/>
              <a:t>Wait for callbacks from the Hub</a:t>
            </a:r>
          </a:p>
          <a:p>
            <a:pPr lvl="1"/>
            <a:r>
              <a:rPr lang="en-US"/>
              <a:t>Stop the Hub</a:t>
            </a:r>
          </a:p>
          <a:p>
            <a:pPr lvl="1"/>
            <a:endParaRPr lang="en-US"/>
          </a:p>
          <a:p>
            <a:endParaRPr lang="en-US" sz="24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3BD83E-1A24-4FBA-BC8F-9D24B9A9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a SignalR Client</a:t>
            </a:r>
          </a:p>
        </p:txBody>
      </p:sp>
    </p:spTree>
    <p:extLst>
      <p:ext uri="{BB962C8B-B14F-4D97-AF65-F5344CB8AC3E}">
        <p14:creationId xmlns:p14="http://schemas.microsoft.com/office/powerpoint/2010/main" val="2834275502"/>
      </p:ext>
    </p:extLst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DA6E51-70D2-4D60-B412-282FF27F2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0"/>
            <a:ext cx="6400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22651"/>
      </p:ext>
    </p:extLst>
  </p:cSld>
  <p:clrMapOvr>
    <a:masterClrMapping/>
  </p:clrMapOvr>
  <p:transition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5E4FA05-640D-4632-B2D2-CF29F3B77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219200"/>
            <a:ext cx="8610600" cy="5105400"/>
          </a:xfrm>
        </p:spPr>
        <p:txBody>
          <a:bodyPr/>
          <a:lstStyle/>
          <a:p>
            <a:r>
              <a:rPr lang="en-US" sz="2400"/>
              <a:t>Use .NET as a Proxy</a:t>
            </a:r>
          </a:p>
          <a:p>
            <a:pPr lvl="1"/>
            <a:r>
              <a:rPr lang="en-US" sz="2000"/>
              <a:t>SignalR has a .NET Client</a:t>
            </a:r>
          </a:p>
          <a:p>
            <a:pPr lvl="1"/>
            <a:r>
              <a:rPr lang="en-US" sz="2000"/>
              <a:t>Create Client in .NET Code</a:t>
            </a:r>
          </a:p>
          <a:p>
            <a:pPr lvl="1"/>
            <a:r>
              <a:rPr lang="en-US" sz="2000"/>
              <a:t>Call .NET Client from FoxPro using wwDotnetBridge</a:t>
            </a:r>
          </a:p>
          <a:p>
            <a:r>
              <a:rPr lang="en-US" sz="2400"/>
              <a:t>Asynchronous Code</a:t>
            </a:r>
          </a:p>
          <a:p>
            <a:pPr lvl="1"/>
            <a:r>
              <a:rPr lang="en-US" sz="2000"/>
              <a:t>SignalR is async </a:t>
            </a:r>
          </a:p>
          <a:p>
            <a:pPr lvl="1"/>
            <a:r>
              <a:rPr lang="en-US" sz="2000"/>
              <a:t>You have to receive 'message events'</a:t>
            </a:r>
          </a:p>
          <a:p>
            <a:r>
              <a:rPr lang="en-US" sz="2400"/>
              <a:t>Passing a FoxPro Object to .NET</a:t>
            </a:r>
          </a:p>
          <a:p>
            <a:pPr lvl="1"/>
            <a:r>
              <a:rPr lang="en-US" sz="2000"/>
              <a:t>Pass a FoxPro object to .NET during initialization</a:t>
            </a:r>
          </a:p>
          <a:p>
            <a:pPr lvl="1"/>
            <a:r>
              <a:rPr lang="en-US" sz="2000"/>
              <a:t>.NET code calls FoxPro object when messages arrive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9E3059-1EC8-4B2F-9C50-DE96F6715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FoxPro Client To .NET SignalR</a:t>
            </a:r>
          </a:p>
        </p:txBody>
      </p:sp>
    </p:spTree>
    <p:extLst>
      <p:ext uri="{BB962C8B-B14F-4D97-AF65-F5344CB8AC3E}">
        <p14:creationId xmlns:p14="http://schemas.microsoft.com/office/powerpoint/2010/main" val="4294441017"/>
      </p:ext>
    </p:extLst>
  </p:cSld>
  <p:clrMapOvr>
    <a:masterClrMapping/>
  </p:clrMapOvr>
  <p:transition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B8B8E4-2022-415D-88E1-8D80EF085B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Who are you calling?</a:t>
            </a:r>
          </a:p>
          <a:p>
            <a:pPr lvl="1"/>
            <a:r>
              <a:rPr lang="en-US"/>
              <a:t>Clients.All – all users </a:t>
            </a:r>
          </a:p>
          <a:p>
            <a:pPr lvl="1"/>
            <a:r>
              <a:rPr lang="en-US"/>
              <a:t>Clients.Group() – specific group</a:t>
            </a:r>
          </a:p>
          <a:p>
            <a:pPr lvl="1"/>
            <a:r>
              <a:rPr lang="en-US"/>
              <a:t>Clients.</a:t>
            </a:r>
          </a:p>
          <a:p>
            <a:r>
              <a:rPr lang="en-US"/>
              <a:t>Groups are Primary Separation Mechanism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C04478-21EF-43E0-ACE2-6E517D638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Client Targeting</a:t>
            </a:r>
          </a:p>
        </p:txBody>
      </p:sp>
    </p:spTree>
    <p:extLst>
      <p:ext uri="{BB962C8B-B14F-4D97-AF65-F5344CB8AC3E}">
        <p14:creationId xmlns:p14="http://schemas.microsoft.com/office/powerpoint/2010/main" val="3979717011"/>
      </p:ext>
    </p:extLst>
  </p:cSld>
  <p:clrMapOvr>
    <a:masterClrMapping/>
  </p:clrMapOvr>
  <p:transition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EBEAA-909F-49B7-BEEA-07F74DB5C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Messaging Across Applications</a:t>
            </a:r>
          </a:p>
        </p:txBody>
      </p:sp>
      <p:sp>
        <p:nvSpPr>
          <p:cNvPr id="5" name="Rounded Rectangle 7">
            <a:extLst>
              <a:ext uri="{FF2B5EF4-FFF2-40B4-BE49-F238E27FC236}">
                <a16:creationId xmlns:a16="http://schemas.microsoft.com/office/drawing/2014/main" id="{932FB314-F334-4028-869D-68664117A28C}"/>
              </a:ext>
            </a:extLst>
          </p:cNvPr>
          <p:cNvSpPr/>
          <p:nvPr/>
        </p:nvSpPr>
        <p:spPr bwMode="auto">
          <a:xfrm>
            <a:off x="6595786" y="2924182"/>
            <a:ext cx="2514600" cy="1464941"/>
          </a:xfrm>
          <a:prstGeom prst="roundRect">
            <a:avLst/>
          </a:prstGeom>
          <a:solidFill>
            <a:srgbClr val="99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1000"/>
          </a:p>
          <a:p>
            <a:r>
              <a:rPr lang="en-US"/>
              <a:t>SignalR Hub</a:t>
            </a:r>
          </a:p>
          <a:p>
            <a:br>
              <a:rPr lang="en-US" sz="1400">
                <a:solidFill>
                  <a:srgbClr val="FFFFCC"/>
                </a:solidFill>
              </a:rPr>
            </a:br>
            <a:r>
              <a:rPr lang="en-US" sz="1400">
                <a:solidFill>
                  <a:srgbClr val="FFFFCC"/>
                </a:solidFill>
              </a:rPr>
              <a:t>receives and broadcasts messages</a:t>
            </a:r>
          </a:p>
          <a:p>
            <a:endParaRPr lang="en-US" sz="100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7D156B9-D17C-44EE-940F-BBE9928BBA54}"/>
              </a:ext>
            </a:extLst>
          </p:cNvPr>
          <p:cNvSpPr/>
          <p:nvPr/>
        </p:nvSpPr>
        <p:spPr bwMode="auto">
          <a:xfrm>
            <a:off x="4108189" y="2945656"/>
            <a:ext cx="1905000" cy="1635201"/>
          </a:xfrm>
          <a:prstGeom prst="roundRect">
            <a:avLst/>
          </a:prstGeom>
          <a:gradFill>
            <a:gsLst>
              <a:gs pos="84000">
                <a:srgbClr val="BF840D"/>
              </a:gs>
              <a:gs pos="19000">
                <a:srgbClr val="C1441D"/>
              </a:gs>
            </a:gsLst>
            <a:lin ang="16200000" scaled="1"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r>
              <a:rPr kumimoji="0" 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Notification Server</a:t>
            </a:r>
          </a:p>
          <a:p>
            <a:endParaRPr lang="en-US" sz="800"/>
          </a:p>
          <a:p>
            <a:r>
              <a:rPr lang="en-US" sz="1400">
                <a:solidFill>
                  <a:srgbClr val="FFFFCC"/>
                </a:solidFill>
              </a:rPr>
              <a:t>REST Service</a:t>
            </a:r>
          </a:p>
          <a:p>
            <a:endParaRPr lang="en-US" sz="1400">
              <a:solidFill>
                <a:srgbClr val="FFFFCC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0B5F9A8-C5EB-460C-BDB9-CCCBA8EE94AD}"/>
              </a:ext>
            </a:extLst>
          </p:cNvPr>
          <p:cNvSpPr/>
          <p:nvPr/>
        </p:nvSpPr>
        <p:spPr bwMode="auto">
          <a:xfrm>
            <a:off x="1620592" y="2939949"/>
            <a:ext cx="1905000" cy="1601149"/>
          </a:xfrm>
          <a:prstGeom prst="roundRect">
            <a:avLst/>
          </a:prstGeom>
          <a:gradFill flip="none" rotWithShape="1">
            <a:gsLst>
              <a:gs pos="25000">
                <a:srgbClr val="CC9900"/>
              </a:gs>
              <a:gs pos="78000">
                <a:srgbClr val="CA7314"/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r>
              <a:rPr lang="en-US" sz="2000"/>
              <a:t>Web Store</a:t>
            </a:r>
          </a:p>
          <a:p>
            <a:br>
              <a:rPr lang="en-US" sz="800"/>
            </a:br>
            <a:endParaRPr lang="en-US" sz="800"/>
          </a:p>
          <a:p>
            <a:r>
              <a:rPr lang="en-US" sz="1600">
                <a:solidFill>
                  <a:srgbClr val="FFFFCC"/>
                </a:solidFill>
              </a:rPr>
              <a:t>Web Site</a:t>
            </a:r>
          </a:p>
          <a:p>
            <a:endParaRPr lang="en-US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C843D0D9-F119-4C00-ABB4-E8D38DEEC5C3}"/>
              </a:ext>
            </a:extLst>
          </p:cNvPr>
          <p:cNvSpPr/>
          <p:nvPr/>
        </p:nvSpPr>
        <p:spPr bwMode="auto">
          <a:xfrm>
            <a:off x="8739732" y="1219201"/>
            <a:ext cx="1060704" cy="801569"/>
          </a:xfrm>
          <a:prstGeom prst="hexagon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500"/>
          </a:p>
          <a:p>
            <a:r>
              <a:rPr lang="en-US" sz="1100"/>
              <a:t>SignalR</a:t>
            </a:r>
          </a:p>
          <a:p>
            <a:r>
              <a:rPr lang="en-US" sz="1100"/>
              <a:t>Client</a:t>
            </a:r>
          </a:p>
          <a:p>
            <a:endParaRPr lang="en-US" sz="400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15702261-4172-46D4-BC57-8D41B9AD3DAB}"/>
              </a:ext>
            </a:extLst>
          </p:cNvPr>
          <p:cNvSpPr/>
          <p:nvPr/>
        </p:nvSpPr>
        <p:spPr bwMode="auto">
          <a:xfrm>
            <a:off x="8920680" y="5285800"/>
            <a:ext cx="1060704" cy="801569"/>
          </a:xfrm>
          <a:prstGeom prst="hexagon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500"/>
          </a:p>
          <a:p>
            <a:r>
              <a:rPr lang="en-US" sz="1100"/>
              <a:t>SignalR</a:t>
            </a:r>
          </a:p>
          <a:p>
            <a:r>
              <a:rPr lang="en-US" sz="1100"/>
              <a:t>Client</a:t>
            </a:r>
          </a:p>
          <a:p>
            <a:endParaRPr lang="en-US" sz="40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188EEA6C-AEC9-49FC-BCB8-2E113F7B72CF}"/>
              </a:ext>
            </a:extLst>
          </p:cNvPr>
          <p:cNvSpPr/>
          <p:nvPr/>
        </p:nvSpPr>
        <p:spPr bwMode="auto">
          <a:xfrm>
            <a:off x="9531096" y="3288099"/>
            <a:ext cx="1060704" cy="801569"/>
          </a:xfrm>
          <a:prstGeom prst="hexagon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500"/>
          </a:p>
          <a:p>
            <a:r>
              <a:rPr lang="en-US" sz="1100"/>
              <a:t>SignalR</a:t>
            </a:r>
          </a:p>
          <a:p>
            <a:r>
              <a:rPr lang="en-US" sz="1100"/>
              <a:t>Client</a:t>
            </a:r>
          </a:p>
          <a:p>
            <a:endParaRPr lang="en-US" sz="40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E039B6-70B6-4448-A61A-97961ED95211}"/>
              </a:ext>
            </a:extLst>
          </p:cNvPr>
          <p:cNvCxnSpPr/>
          <p:nvPr/>
        </p:nvCxnSpPr>
        <p:spPr bwMode="auto">
          <a:xfrm flipH="1">
            <a:off x="3700186" y="5278286"/>
            <a:ext cx="3657600" cy="0"/>
          </a:xfrm>
          <a:prstGeom prst="straightConnector1">
            <a:avLst/>
          </a:prstGeom>
          <a:solidFill>
            <a:srgbClr val="CC9900"/>
          </a:solidFill>
          <a:ln w="12700" cap="flat" cmpd="sng" algn="ctr">
            <a:noFill/>
            <a:prstDash val="solid"/>
            <a:round/>
            <a:headEnd type="none" w="med" len="med"/>
            <a:tailEnd type="triangle"/>
          </a:ln>
          <a:effectLst>
            <a:outerShdw dist="53882" dir="2700000" algn="ctr" rotWithShape="0">
              <a:schemeClr val="bg2"/>
            </a:outerShdw>
          </a:effec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CB15942-18E0-4F88-86C2-E9EB851A67CF}"/>
              </a:ext>
            </a:extLst>
          </p:cNvPr>
          <p:cNvCxnSpPr>
            <a:cxnSpLocks/>
          </p:cNvCxnSpPr>
          <p:nvPr/>
        </p:nvCxnSpPr>
        <p:spPr bwMode="auto">
          <a:xfrm flipV="1">
            <a:off x="8305800" y="2020769"/>
            <a:ext cx="614880" cy="903412"/>
          </a:xfrm>
          <a:prstGeom prst="straightConnector1">
            <a:avLst/>
          </a:prstGeom>
          <a:solidFill>
            <a:srgbClr val="CC9900"/>
          </a:solidFill>
          <a:ln w="101600" cap="flat" cmpd="sng" algn="ctr">
            <a:solidFill>
              <a:srgbClr val="FFFFCC"/>
            </a:solidFill>
            <a:prstDash val="solid"/>
            <a:round/>
            <a:headEnd type="triangle" w="sm" len="sm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F8D803E-23F4-4C35-B703-624716832F43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8305800" y="4353250"/>
            <a:ext cx="838200" cy="925037"/>
          </a:xfrm>
          <a:prstGeom prst="straightConnector1">
            <a:avLst/>
          </a:prstGeom>
          <a:solidFill>
            <a:srgbClr val="CC9900"/>
          </a:solidFill>
          <a:ln w="101600" cap="flat" cmpd="sng" algn="ctr">
            <a:solidFill>
              <a:srgbClr val="FFFFCC"/>
            </a:solidFill>
            <a:prstDash val="solid"/>
            <a:round/>
            <a:headEnd type="triangle" w="sm" len="sm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4D6498-2150-47A1-A3FA-231813B095EC}"/>
              </a:ext>
            </a:extLst>
          </p:cNvPr>
          <p:cNvCxnSpPr>
            <a:cxnSpLocks/>
          </p:cNvCxnSpPr>
          <p:nvPr/>
        </p:nvCxnSpPr>
        <p:spPr bwMode="auto">
          <a:xfrm>
            <a:off x="9000744" y="3703665"/>
            <a:ext cx="643214" cy="0"/>
          </a:xfrm>
          <a:prstGeom prst="straightConnector1">
            <a:avLst/>
          </a:prstGeom>
          <a:solidFill>
            <a:srgbClr val="CC9900"/>
          </a:solidFill>
          <a:ln w="101600" cap="flat" cmpd="sng" algn="ctr">
            <a:solidFill>
              <a:srgbClr val="FFFFCC"/>
            </a:solidFill>
            <a:prstDash val="solid"/>
            <a:round/>
            <a:headEnd type="triangle" w="sm" len="sm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7FFE358-1C2B-4E25-B8F1-9DA146719E52}"/>
              </a:ext>
            </a:extLst>
          </p:cNvPr>
          <p:cNvCxnSpPr>
            <a:cxnSpLocks/>
          </p:cNvCxnSpPr>
          <p:nvPr/>
        </p:nvCxnSpPr>
        <p:spPr bwMode="auto">
          <a:xfrm>
            <a:off x="3276601" y="3723756"/>
            <a:ext cx="973611" cy="0"/>
          </a:xfrm>
          <a:prstGeom prst="straightConnector1">
            <a:avLst/>
          </a:prstGeom>
          <a:solidFill>
            <a:srgbClr val="CC9900"/>
          </a:solidFill>
          <a:ln w="190500" cap="flat" cmpd="sng" algn="ctr">
            <a:solidFill>
              <a:srgbClr val="FFFFCC"/>
            </a:solidFill>
            <a:prstDash val="solid"/>
            <a:round/>
            <a:headEnd type="none" w="med" len="med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564FD69-6841-4E84-9A19-E54427979A20}"/>
              </a:ext>
            </a:extLst>
          </p:cNvPr>
          <p:cNvCxnSpPr>
            <a:cxnSpLocks/>
          </p:cNvCxnSpPr>
          <p:nvPr/>
        </p:nvCxnSpPr>
        <p:spPr bwMode="auto">
          <a:xfrm>
            <a:off x="5715000" y="3703665"/>
            <a:ext cx="1033186" cy="0"/>
          </a:xfrm>
          <a:prstGeom prst="straightConnector1">
            <a:avLst/>
          </a:prstGeom>
          <a:solidFill>
            <a:srgbClr val="CC9900"/>
          </a:solidFill>
          <a:ln w="190500" cap="flat" cmpd="sng" algn="ctr">
            <a:solidFill>
              <a:srgbClr val="FFFFCC"/>
            </a:solidFill>
            <a:prstDash val="solid"/>
            <a:round/>
            <a:headEnd type="none" w="med" len="med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E44B3FF-7420-453E-995A-DEAAA8158451}"/>
              </a:ext>
            </a:extLst>
          </p:cNvPr>
          <p:cNvSpPr txBox="1"/>
          <p:nvPr/>
        </p:nvSpPr>
        <p:spPr>
          <a:xfrm>
            <a:off x="3291780" y="3598524"/>
            <a:ext cx="754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bg2">
                    <a:lumMod val="75000"/>
                  </a:schemeClr>
                </a:solidFill>
              </a:rPr>
              <a:t>http</a:t>
            </a:r>
            <a:endParaRPr lang="en-US" sz="12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6601F30-9C15-41DB-865D-A31247FA7ECB}"/>
              </a:ext>
            </a:extLst>
          </p:cNvPr>
          <p:cNvSpPr txBox="1"/>
          <p:nvPr/>
        </p:nvSpPr>
        <p:spPr>
          <a:xfrm>
            <a:off x="5638639" y="3577057"/>
            <a:ext cx="10728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>
                <a:solidFill>
                  <a:schemeClr val="bg2">
                    <a:lumMod val="75000"/>
                  </a:schemeClr>
                </a:solidFill>
              </a:rPr>
              <a:t>websockets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60C3E0-8356-437A-A430-72B40E6FCD51}"/>
              </a:ext>
            </a:extLst>
          </p:cNvPr>
          <p:cNvSpPr txBox="1"/>
          <p:nvPr/>
        </p:nvSpPr>
        <p:spPr>
          <a:xfrm>
            <a:off x="1676400" y="770136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Publisher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43CF1D5-610E-4F12-AD9A-3CB40D32BB70}"/>
              </a:ext>
            </a:extLst>
          </p:cNvPr>
          <p:cNvSpPr txBox="1"/>
          <p:nvPr/>
        </p:nvSpPr>
        <p:spPr>
          <a:xfrm>
            <a:off x="8321555" y="770136"/>
            <a:ext cx="1629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Subscribers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0C356C-F4F8-4B69-960F-74BC7CB04A39}"/>
              </a:ext>
            </a:extLst>
          </p:cNvPr>
          <p:cNvSpPr txBox="1"/>
          <p:nvPr/>
        </p:nvSpPr>
        <p:spPr>
          <a:xfrm>
            <a:off x="3467459" y="5131442"/>
            <a:ext cx="369203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Using an intermediate service</a:t>
            </a:r>
          </a:p>
          <a:p>
            <a:r>
              <a:rPr lang="en-US" sz="1400"/>
              <a:t>removes the source server's requirement</a:t>
            </a:r>
          </a:p>
          <a:p>
            <a:r>
              <a:rPr lang="en-US" sz="1400"/>
              <a:t>to hold open connections</a:t>
            </a:r>
          </a:p>
          <a:p>
            <a:endParaRPr lang="en-US" sz="140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94E09C3-EF37-4413-86DD-60D2EF68B0D6}"/>
              </a:ext>
            </a:extLst>
          </p:cNvPr>
          <p:cNvCxnSpPr>
            <a:cxnSpLocks/>
          </p:cNvCxnSpPr>
          <p:nvPr/>
        </p:nvCxnSpPr>
        <p:spPr bwMode="auto">
          <a:xfrm>
            <a:off x="3360568" y="3530292"/>
            <a:ext cx="3214826" cy="0"/>
          </a:xfrm>
          <a:prstGeom prst="straightConnector1">
            <a:avLst/>
          </a:prstGeom>
          <a:solidFill>
            <a:srgbClr val="CC9900"/>
          </a:solidFill>
          <a:ln w="190500" cap="flat" cmpd="sng" algn="ctr">
            <a:solidFill>
              <a:srgbClr val="FFFFCC"/>
            </a:solidFill>
            <a:prstDash val="solid"/>
            <a:round/>
            <a:headEnd type="none" w="med" len="med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601B729-AA2E-4C56-BD46-931B74236BC4}"/>
              </a:ext>
            </a:extLst>
          </p:cNvPr>
          <p:cNvSpPr txBox="1"/>
          <p:nvPr/>
        </p:nvSpPr>
        <p:spPr>
          <a:xfrm>
            <a:off x="3810001" y="3403684"/>
            <a:ext cx="272872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>
                <a:solidFill>
                  <a:schemeClr val="bg2">
                    <a:lumMod val="75000"/>
                  </a:schemeClr>
                </a:solidFill>
              </a:rPr>
              <a:t>websockets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73A0A04-C51B-4346-B48B-9CA8C08AA27B}"/>
              </a:ext>
            </a:extLst>
          </p:cNvPr>
          <p:cNvSpPr txBox="1"/>
          <p:nvPr/>
        </p:nvSpPr>
        <p:spPr>
          <a:xfrm>
            <a:off x="3620935" y="4385590"/>
            <a:ext cx="291778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Direct access requires that the </a:t>
            </a:r>
            <a:br>
              <a:rPr lang="en-US" sz="1400"/>
            </a:br>
            <a:r>
              <a:rPr lang="en-US" sz="1400"/>
              <a:t>publisher keeps a WebSocket</a:t>
            </a:r>
            <a:br>
              <a:rPr lang="en-US" sz="1400"/>
            </a:br>
            <a:r>
              <a:rPr lang="en-US" sz="1400"/>
              <a:t>connection to the Socket Server</a:t>
            </a:r>
          </a:p>
          <a:p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744642402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4" grpId="0"/>
      <p:bldP spid="25" grpId="0"/>
      <p:bldP spid="28" grpId="0"/>
      <p:bldP spid="29" grpId="0"/>
      <p:bldP spid="30" grpId="0"/>
      <p:bldP spid="32" grpId="0"/>
      <p:bldP spid="32" grpId="1"/>
      <p:bldP spid="3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22455-6ADB-4302-8A1E-C277BC3F4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838200"/>
            <a:ext cx="8610600" cy="5105400"/>
          </a:xfrm>
        </p:spPr>
        <p:txBody>
          <a:bodyPr/>
          <a:lstStyle/>
          <a:p>
            <a:r>
              <a:rPr lang="en-US"/>
              <a:t>Peer to Peer</a:t>
            </a:r>
          </a:p>
          <a:p>
            <a:pPr lvl="1"/>
            <a:r>
              <a:rPr lang="en-US"/>
              <a:t>Send messages to other users in the system</a:t>
            </a:r>
          </a:p>
          <a:p>
            <a:pPr lvl="1"/>
            <a:r>
              <a:rPr lang="en-US"/>
              <a:t>One to one messaging </a:t>
            </a:r>
          </a:p>
          <a:p>
            <a:pPr lvl="1"/>
            <a:r>
              <a:rPr lang="en-US"/>
              <a:t>One to many (via groups)</a:t>
            </a:r>
          </a:p>
          <a:p>
            <a:pPr lvl="1"/>
            <a:r>
              <a:rPr lang="en-US"/>
              <a:t>Example: Private messaging between applications</a:t>
            </a:r>
          </a:p>
          <a:p>
            <a:r>
              <a:rPr lang="en-US"/>
              <a:t>Multi-cast</a:t>
            </a:r>
          </a:p>
          <a:p>
            <a:pPr lvl="1"/>
            <a:r>
              <a:rPr lang="en-US"/>
              <a:t>Send a message to many/all users</a:t>
            </a:r>
          </a:p>
          <a:p>
            <a:pPr lvl="1"/>
            <a:r>
              <a:rPr lang="en-US"/>
              <a:t>Example: Chat Application</a:t>
            </a:r>
          </a:p>
          <a:p>
            <a:r>
              <a:rPr lang="en-US"/>
              <a:t>Client to Server</a:t>
            </a:r>
          </a:p>
          <a:p>
            <a:pPr lvl="1"/>
            <a:r>
              <a:rPr lang="en-US"/>
              <a:t>Call a server – but asynchronous</a:t>
            </a:r>
          </a:p>
          <a:p>
            <a:pPr lvl="1"/>
            <a:r>
              <a:rPr lang="en-US"/>
              <a:t>Get called back via Notification</a:t>
            </a:r>
          </a:p>
          <a:p>
            <a:r>
              <a:rPr lang="en-US"/>
              <a:t>Server to Client</a:t>
            </a:r>
          </a:p>
          <a:p>
            <a:pPr lvl="1"/>
            <a:r>
              <a:rPr lang="en-US"/>
              <a:t>Server Push</a:t>
            </a:r>
          </a:p>
          <a:p>
            <a:pPr lvl="1"/>
            <a:r>
              <a:rPr lang="en-US"/>
              <a:t>Notifies client(s) when something interesting happens</a:t>
            </a:r>
          </a:p>
          <a:p>
            <a:pPr lvl="1"/>
            <a:r>
              <a:rPr lang="en-US"/>
              <a:t>Example: Order Notification in a Web Store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F8AB06-11AE-4511-BBAC-4605603FC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Review Application Scenarios</a:t>
            </a:r>
          </a:p>
        </p:txBody>
      </p:sp>
    </p:spTree>
    <p:extLst>
      <p:ext uri="{BB962C8B-B14F-4D97-AF65-F5344CB8AC3E}">
        <p14:creationId xmlns:p14="http://schemas.microsoft.com/office/powerpoint/2010/main" val="1566046746"/>
      </p:ext>
    </p:extLst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B6B0F7-9F8C-4FDF-AE7D-F427C194EE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066800"/>
            <a:ext cx="8610600" cy="4876800"/>
          </a:xfrm>
        </p:spPr>
        <p:txBody>
          <a:bodyPr/>
          <a:lstStyle/>
          <a:p>
            <a:r>
              <a:rPr lang="en-US" sz="2400"/>
              <a:t>Traditional Web Apps are One to One</a:t>
            </a:r>
          </a:p>
          <a:p>
            <a:pPr lvl="1"/>
            <a:r>
              <a:rPr lang="en-US"/>
              <a:t>Transactional</a:t>
            </a:r>
          </a:p>
          <a:p>
            <a:pPr lvl="1"/>
            <a:r>
              <a:rPr lang="en-US"/>
              <a:t>Request / Response</a:t>
            </a:r>
          </a:p>
          <a:p>
            <a:pPr lvl="1"/>
            <a:r>
              <a:rPr lang="en-US"/>
              <a:t>Can be Async but limited</a:t>
            </a:r>
          </a:p>
          <a:p>
            <a:pPr lvl="1"/>
            <a:r>
              <a:rPr lang="en-US"/>
              <a:t>Most of what we see on the Web today is 'Traditional HTTP'</a:t>
            </a:r>
          </a:p>
          <a:p>
            <a:pPr marL="457200" lvl="1" indent="0">
              <a:buNone/>
            </a:pPr>
            <a:endParaRPr lang="en-US"/>
          </a:p>
          <a:p>
            <a:r>
              <a:rPr lang="en-US" sz="2400"/>
              <a:t>Web Sockets and 'Real-Time Web'</a:t>
            </a:r>
          </a:p>
          <a:p>
            <a:pPr lvl="1"/>
            <a:r>
              <a:rPr lang="en-US"/>
              <a:t>Push Technology</a:t>
            </a:r>
          </a:p>
          <a:p>
            <a:pPr lvl="1"/>
            <a:r>
              <a:rPr lang="en-US"/>
              <a:t>Peer to Peer</a:t>
            </a:r>
          </a:p>
          <a:p>
            <a:pPr lvl="1"/>
            <a:r>
              <a:rPr lang="en-US"/>
              <a:t>Multi-casting to many simultaneous clients</a:t>
            </a:r>
          </a:p>
          <a:p>
            <a:pPr lvl="1"/>
            <a:r>
              <a:rPr lang="en-US"/>
              <a:t>Connected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2FF54C-53BC-43BD-B57A-3FC1B0D31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/>
              <a:t>Beyond the Request and Response Web</a:t>
            </a:r>
          </a:p>
        </p:txBody>
      </p:sp>
    </p:spTree>
    <p:extLst>
      <p:ext uri="{BB962C8B-B14F-4D97-AF65-F5344CB8AC3E}">
        <p14:creationId xmlns:p14="http://schemas.microsoft.com/office/powerpoint/2010/main" val="2554992566"/>
      </p:ext>
    </p:extLst>
  </p:cSld>
  <p:clrMapOvr>
    <a:masterClrMapping/>
  </p:clrMapOvr>
  <p:transition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48A531-13BD-42AD-A332-33C02482A1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Resources</a:t>
            </a:r>
          </a:p>
          <a:p>
            <a:pPr lvl="1"/>
            <a:r>
              <a:rPr lang="en-US"/>
              <a:t>BitBucket: Source Code, White Paper and Slides</a:t>
            </a:r>
            <a:br>
              <a:rPr lang="en-US"/>
            </a:br>
            <a:br>
              <a:rPr lang="en-US" sz="500"/>
            </a:br>
            <a:r>
              <a:rPr lang="en-US" b="1">
                <a:hlinkClick r:id="rId2"/>
              </a:rPr>
              <a:t>https://bitbucket.org/RickStrahl/swfox16_signalr</a:t>
            </a:r>
            <a:endParaRPr lang="en-US" b="1"/>
          </a:p>
          <a:p>
            <a:pPr lvl="1"/>
            <a:endParaRPr lang="en-US"/>
          </a:p>
          <a:p>
            <a:pPr lvl="1"/>
            <a:r>
              <a:rPr lang="en-US"/>
              <a:t>Sample SignalR Site (up for a short while after SWFox17)</a:t>
            </a:r>
            <a:br>
              <a:rPr lang="en-US"/>
            </a:br>
            <a:br>
              <a:rPr lang="en-US" sz="500"/>
            </a:br>
            <a:r>
              <a:rPr lang="en-US" b="1">
                <a:hlinkClick r:id="rId3"/>
              </a:rPr>
              <a:t>http://signalrswf.west-wind.com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r>
              <a:rPr lang="en-US"/>
              <a:t>Contact Rick</a:t>
            </a:r>
          </a:p>
          <a:p>
            <a:pPr lvl="1"/>
            <a:r>
              <a:rPr lang="en-US" b="1">
                <a:hlinkClick r:id="rId4"/>
              </a:rPr>
              <a:t>@RickStrahl</a:t>
            </a:r>
            <a:r>
              <a:rPr lang="en-US" b="1"/>
              <a:t>  on Twitter</a:t>
            </a:r>
          </a:p>
          <a:p>
            <a:pPr lvl="1"/>
            <a:r>
              <a:rPr lang="en-US" b="1">
                <a:hlinkClick r:id="rId5"/>
              </a:rPr>
              <a:t>https://weblog.west-wind.com</a:t>
            </a:r>
            <a:endParaRPr lang="en-US" b="1"/>
          </a:p>
          <a:p>
            <a:pPr lvl="1"/>
            <a:r>
              <a:rPr lang="en-US" b="1">
                <a:hlinkClick r:id="rId6"/>
              </a:rPr>
              <a:t>https://west-wind.com/wconnect/weblog/</a:t>
            </a:r>
            <a:r>
              <a:rPr lang="en-US" b="1"/>
              <a:t> </a:t>
            </a:r>
          </a:p>
          <a:p>
            <a:pPr lvl="1"/>
            <a:r>
              <a:rPr lang="en-US" b="1">
                <a:hlinkClick r:id="rId7"/>
              </a:rPr>
              <a:t>rstrahl@west-wind.com</a:t>
            </a:r>
            <a:r>
              <a:rPr lang="en-US" b="1"/>
              <a:t>	</a:t>
            </a:r>
            <a:endParaRPr lang="en-US"/>
          </a:p>
          <a:p>
            <a:pPr marL="457200" lvl="1" indent="0">
              <a:buNone/>
            </a:pP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285E1C-0327-484C-9555-5AF3541A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44676648"/>
      </p:ext>
    </p:extLst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887F4-ED48-4166-8167-67C5918C1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7772400" cy="457200"/>
          </a:xfrm>
        </p:spPr>
        <p:txBody>
          <a:bodyPr/>
          <a:lstStyle/>
          <a:p>
            <a:r>
              <a:rPr lang="en-US"/>
              <a:t>Traditional Http Applications</a:t>
            </a:r>
            <a:br>
              <a:rPr lang="en-US"/>
            </a:br>
            <a:r>
              <a:rPr lang="en-US" sz="1400">
                <a:solidFill>
                  <a:srgbClr val="FFFFCC"/>
                </a:solidFill>
              </a:rPr>
              <a:t>One to One Connections</a:t>
            </a:r>
            <a:endParaRPr lang="en-US">
              <a:solidFill>
                <a:srgbClr val="FFFFCC"/>
              </a:solidFill>
            </a:endParaRPr>
          </a:p>
        </p:txBody>
      </p:sp>
      <p:sp>
        <p:nvSpPr>
          <p:cNvPr id="3" name="Rounded Rectangle 7">
            <a:extLst>
              <a:ext uri="{FF2B5EF4-FFF2-40B4-BE49-F238E27FC236}">
                <a16:creationId xmlns:a16="http://schemas.microsoft.com/office/drawing/2014/main" id="{F0DB3626-B457-49AD-B855-170F9519F35B}"/>
              </a:ext>
            </a:extLst>
          </p:cNvPr>
          <p:cNvSpPr/>
          <p:nvPr/>
        </p:nvSpPr>
        <p:spPr bwMode="auto">
          <a:xfrm>
            <a:off x="6399727" y="1633101"/>
            <a:ext cx="2514600" cy="1941667"/>
          </a:xfrm>
          <a:prstGeom prst="roundRect">
            <a:avLst/>
          </a:prstGeom>
          <a:solidFill>
            <a:srgbClr val="99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1000"/>
          </a:p>
          <a:p>
            <a:r>
              <a:rPr kumimoji="0" 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latin typeface="Arial" charset="0"/>
              </a:rPr>
              <a:t>Web Server</a:t>
            </a:r>
          </a:p>
          <a:p>
            <a:endParaRPr lang="en-US" sz="1400">
              <a:solidFill>
                <a:srgbClr val="FFFFCC"/>
              </a:solidFill>
            </a:endParaRPr>
          </a:p>
          <a:p>
            <a:r>
              <a:rPr lang="en-US" sz="1400">
                <a:solidFill>
                  <a:srgbClr val="FFFFCC"/>
                </a:solidFill>
              </a:rPr>
              <a:t>Receives request</a:t>
            </a:r>
          </a:p>
          <a:p>
            <a:r>
              <a:rPr lang="en-US" sz="1400">
                <a:solidFill>
                  <a:srgbClr val="FFFFCC"/>
                </a:solidFill>
              </a:rPr>
              <a:t>Processes message</a:t>
            </a:r>
          </a:p>
          <a:p>
            <a:r>
              <a:rPr lang="en-US" sz="1400">
                <a:solidFill>
                  <a:srgbClr val="FFFFCC"/>
                </a:solidFill>
              </a:rPr>
              <a:t>Sends a Response</a:t>
            </a:r>
          </a:p>
          <a:p>
            <a:endParaRPr lang="en-US" sz="1400">
              <a:solidFill>
                <a:srgbClr val="FFFFCC"/>
              </a:solidFill>
            </a:endParaRPr>
          </a:p>
          <a:p>
            <a:endParaRPr lang="en-US" sz="10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D67100-4FD7-4346-A55B-D51B362C9061}"/>
              </a:ext>
            </a:extLst>
          </p:cNvPr>
          <p:cNvSpPr/>
          <p:nvPr/>
        </p:nvSpPr>
        <p:spPr bwMode="auto">
          <a:xfrm>
            <a:off x="381000" y="1716418"/>
            <a:ext cx="1676400" cy="1688793"/>
          </a:xfrm>
          <a:prstGeom prst="ellipse">
            <a:avLst/>
          </a:prstGeom>
          <a:gradFill>
            <a:gsLst>
              <a:gs pos="44000">
                <a:srgbClr val="FF9900"/>
              </a:gs>
              <a:gs pos="100000">
                <a:srgbClr val="FF9900"/>
              </a:gs>
            </a:gsLst>
            <a:path path="circle">
              <a:fillToRect l="50000" t="-80000" r="50000" b="180000"/>
            </a:path>
          </a:gra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r>
              <a:rPr lang="en-US"/>
              <a:t>Web Client</a:t>
            </a:r>
          </a:p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175F09-8CE0-4DE8-A439-40CBCF8F3A25}"/>
              </a:ext>
            </a:extLst>
          </p:cNvPr>
          <p:cNvSpPr txBox="1"/>
          <p:nvPr/>
        </p:nvSpPr>
        <p:spPr>
          <a:xfrm>
            <a:off x="2284927" y="4379816"/>
            <a:ext cx="44678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/>
              <a:t>Request: Client makes request for data</a:t>
            </a:r>
          </a:p>
          <a:p>
            <a:pPr algn="l"/>
            <a:r>
              <a:rPr lang="en-US">
                <a:solidFill>
                  <a:srgbClr val="FFC000"/>
                </a:solidFill>
              </a:rPr>
              <a:t>   &gt; Server processes request &lt;</a:t>
            </a:r>
          </a:p>
          <a:p>
            <a:pPr algn="l"/>
            <a:r>
              <a:rPr lang="en-US"/>
              <a:t>Response: Server sends HTTP result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B0B0EFC-D24F-46E6-B174-2EC4A29E9DF9}"/>
              </a:ext>
            </a:extLst>
          </p:cNvPr>
          <p:cNvSpPr/>
          <p:nvPr/>
        </p:nvSpPr>
        <p:spPr bwMode="auto">
          <a:xfrm>
            <a:off x="2970727" y="1750277"/>
            <a:ext cx="3278746" cy="734939"/>
          </a:xfrm>
          <a:prstGeom prst="rightArrow">
            <a:avLst/>
          </a:prstGeom>
          <a:solidFill>
            <a:srgbClr val="FFFFC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kumimoji="0" lang="en-US" b="1" i="0" u="none" strike="noStrike" cap="none" normalizeH="0" baseline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latin typeface="Arial" charset="0"/>
              </a:rPr>
              <a:t>Request</a:t>
            </a:r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940A0488-9A4A-4AC6-90B3-AFB06D360E06}"/>
              </a:ext>
            </a:extLst>
          </p:cNvPr>
          <p:cNvSpPr/>
          <p:nvPr/>
        </p:nvSpPr>
        <p:spPr bwMode="auto">
          <a:xfrm>
            <a:off x="2589727" y="2560815"/>
            <a:ext cx="3276600" cy="734939"/>
          </a:xfrm>
          <a:prstGeom prst="leftArrow">
            <a:avLst/>
          </a:prstGeom>
          <a:solidFill>
            <a:srgbClr val="FFFFC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kumimoji="0" lang="en-US" b="1" i="0" u="none" strike="noStrike" cap="none" normalizeH="0" baseline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charset="0"/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929172120"/>
      </p:ext>
    </p:extLst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74797D-F6DE-4B69-A429-C0A855D72B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/>
              <a:t>Transactional</a:t>
            </a:r>
          </a:p>
          <a:p>
            <a:pPr lvl="1"/>
            <a:r>
              <a:rPr lang="en-US" sz="1600"/>
              <a:t>Request / Response Pattern</a:t>
            </a:r>
          </a:p>
          <a:p>
            <a:pPr lvl="1"/>
            <a:r>
              <a:rPr lang="en-US" sz="1600"/>
              <a:t>Client sends a request (and possibly data)</a:t>
            </a:r>
          </a:p>
          <a:p>
            <a:pPr lvl="1"/>
            <a:r>
              <a:rPr lang="en-US" sz="1600"/>
              <a:t>Server responds with an HTTP result</a:t>
            </a:r>
          </a:p>
          <a:p>
            <a:r>
              <a:rPr lang="en-US" sz="2000"/>
              <a:t>One to One</a:t>
            </a:r>
          </a:p>
          <a:p>
            <a:pPr lvl="1"/>
            <a:r>
              <a:rPr lang="en-US" sz="1600"/>
              <a:t>One client connects to One server</a:t>
            </a:r>
          </a:p>
          <a:p>
            <a:pPr lvl="1"/>
            <a:r>
              <a:rPr lang="en-US" sz="1600"/>
              <a:t>Response is always send to original sender</a:t>
            </a:r>
          </a:p>
          <a:p>
            <a:r>
              <a:rPr lang="en-US" sz="2000"/>
              <a:t>Almost all Web Interaction follows this Model</a:t>
            </a:r>
          </a:p>
          <a:p>
            <a:pPr lvl="1"/>
            <a:r>
              <a:rPr lang="en-US" sz="1600"/>
              <a:t>Static content (html pages)</a:t>
            </a:r>
          </a:p>
          <a:p>
            <a:pPr lvl="1"/>
            <a:r>
              <a:rPr lang="en-US" sz="1600"/>
              <a:t>Dyanamically generated Content (reports, stores)</a:t>
            </a:r>
          </a:p>
          <a:p>
            <a:pPr lvl="1"/>
            <a:r>
              <a:rPr lang="en-US" sz="1600"/>
              <a:t>Services and APIs </a:t>
            </a:r>
          </a:p>
          <a:p>
            <a:r>
              <a:rPr lang="en-US" sz="2000"/>
              <a:t>Limitations</a:t>
            </a:r>
          </a:p>
          <a:p>
            <a:pPr lvl="1"/>
            <a:r>
              <a:rPr lang="en-US" sz="1600"/>
              <a:t>Difficulty dealing with long requests</a:t>
            </a:r>
          </a:p>
          <a:p>
            <a:pPr lvl="1"/>
            <a:r>
              <a:rPr lang="en-US" sz="1600"/>
              <a:t>Polling only way to simulate server notifications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F893819-1B3C-4070-891C-D2E5A325C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Traditional Http Applications</a:t>
            </a:r>
          </a:p>
        </p:txBody>
      </p:sp>
    </p:spTree>
    <p:extLst>
      <p:ext uri="{BB962C8B-B14F-4D97-AF65-F5344CB8AC3E}">
        <p14:creationId xmlns:p14="http://schemas.microsoft.com/office/powerpoint/2010/main" val="3871338008"/>
      </p:ext>
    </p:extLst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4340-CE04-4221-A040-E6507FEE71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The Real Time Web:</a:t>
            </a:r>
            <a:br>
              <a:rPr lang="en-US"/>
            </a:br>
            <a:r>
              <a:rPr lang="en-US"/>
              <a:t>Web Sockets and SignalR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876F7B-2C7E-42DE-9A1D-E2C4348717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Socket connections over HTTP</a:t>
            </a:r>
          </a:p>
        </p:txBody>
      </p:sp>
    </p:spTree>
    <p:extLst>
      <p:ext uri="{BB962C8B-B14F-4D97-AF65-F5344CB8AC3E}">
        <p14:creationId xmlns:p14="http://schemas.microsoft.com/office/powerpoint/2010/main" val="3756180884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83C6BA-191B-4FC3-B343-03DC2BD589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0" y="2133600"/>
            <a:ext cx="7162800" cy="3886200"/>
          </a:xfrm>
        </p:spPr>
        <p:txBody>
          <a:bodyPr/>
          <a:lstStyle/>
          <a:p>
            <a:pPr marL="0" indent="0">
              <a:buNone/>
            </a:pPr>
            <a:r>
              <a:rPr lang="en-US" sz="4800">
                <a:solidFill>
                  <a:schemeClr val="tx1"/>
                </a:solidFill>
              </a:rPr>
              <a:t>Server Push</a:t>
            </a:r>
          </a:p>
          <a:p>
            <a:pPr marL="0" indent="0">
              <a:buNone/>
            </a:pPr>
            <a:r>
              <a:rPr lang="en-US" sz="4800">
                <a:solidFill>
                  <a:schemeClr val="tx1"/>
                </a:solidFill>
              </a:rPr>
              <a:t>Peer to Peer</a:t>
            </a:r>
          </a:p>
          <a:p>
            <a:pPr marL="0" indent="0">
              <a:buNone/>
            </a:pPr>
            <a:r>
              <a:rPr lang="en-US" sz="4800">
                <a:solidFill>
                  <a:schemeClr val="tx1"/>
                </a:solidFill>
              </a:rPr>
              <a:t>Multi-Casting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773A55-E848-4C8D-9EE6-FB5C6E401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0052" y="1371600"/>
            <a:ext cx="7238999" cy="457200"/>
          </a:xfrm>
        </p:spPr>
        <p:txBody>
          <a:bodyPr/>
          <a:lstStyle/>
          <a:p>
            <a:r>
              <a:rPr lang="en-US"/>
              <a:t>Three Things:</a:t>
            </a:r>
          </a:p>
        </p:txBody>
      </p:sp>
    </p:spTree>
    <p:extLst>
      <p:ext uri="{BB962C8B-B14F-4D97-AF65-F5344CB8AC3E}">
        <p14:creationId xmlns:p14="http://schemas.microsoft.com/office/powerpoint/2010/main" val="3437550768"/>
      </p:ext>
    </p:extLst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6E39B92-2D11-4664-8C79-8D569FA06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838200"/>
            <a:ext cx="8610600" cy="5105400"/>
          </a:xfrm>
        </p:spPr>
        <p:txBody>
          <a:bodyPr/>
          <a:lstStyle/>
          <a:p>
            <a:r>
              <a:rPr lang="en-US"/>
              <a:t>Pushing Data to the Client</a:t>
            </a:r>
          </a:p>
          <a:p>
            <a:pPr lvl="1"/>
            <a:r>
              <a:rPr lang="en-US"/>
              <a:t>Allows server to send message to a connected client</a:t>
            </a:r>
          </a:p>
          <a:p>
            <a:pPr lvl="1"/>
            <a:r>
              <a:rPr lang="en-US"/>
              <a:t>Connections are always open and instant</a:t>
            </a:r>
          </a:p>
          <a:p>
            <a:pPr lvl="1"/>
            <a:r>
              <a:rPr lang="en-US"/>
              <a:t>Allows for direct notification of triggers on the server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6DD66EF-4223-4F98-BE7F-827AFDADE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Server Push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416742-2C83-4DF3-9FE9-0040C1D7A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388229"/>
            <a:ext cx="9372600" cy="449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73148"/>
      </p:ext>
    </p:extLst>
  </p:cSld>
  <p:clrMapOvr>
    <a:masterClrMapping/>
  </p:clrMapOvr>
  <p:transition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3279F5-EC40-41F1-9542-57C5E9E2AE11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066800" y="914400"/>
            <a:ext cx="8335962" cy="3403600"/>
          </a:xfrm>
        </p:spPr>
        <p:txBody>
          <a:bodyPr/>
          <a:lstStyle/>
          <a:p>
            <a:r>
              <a:rPr lang="en-US" sz="2400"/>
              <a:t>Client to Client Communications</a:t>
            </a:r>
          </a:p>
          <a:p>
            <a:pPr lvl="1"/>
            <a:r>
              <a:rPr lang="en-US" sz="2000"/>
              <a:t>Interconnected applications</a:t>
            </a:r>
          </a:p>
          <a:p>
            <a:pPr lvl="1"/>
            <a:r>
              <a:rPr lang="en-US" sz="2000"/>
              <a:t>Any client can talk to any other</a:t>
            </a:r>
          </a:p>
          <a:p>
            <a:pPr lvl="1"/>
            <a:r>
              <a:rPr lang="en-US" sz="2000"/>
              <a:t>Individual clients or groups of clients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80B56E-A109-4747-A85B-558A8D883B3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28600"/>
            <a:ext cx="7772400" cy="457200"/>
          </a:xfrm>
        </p:spPr>
        <p:txBody>
          <a:bodyPr/>
          <a:lstStyle/>
          <a:p>
            <a:r>
              <a:rPr lang="en-US"/>
              <a:t>Peer to Peer</a:t>
            </a:r>
          </a:p>
        </p:txBody>
      </p:sp>
      <p:pic>
        <p:nvPicPr>
          <p:cNvPr id="3074" name="Picture 2" descr="Image result for Peer to Peer Images">
            <a:extLst>
              <a:ext uri="{FF2B5EF4-FFF2-40B4-BE49-F238E27FC236}">
                <a16:creationId xmlns:a16="http://schemas.microsoft.com/office/drawing/2014/main" id="{E0420DB4-76B1-407E-A9EB-9847DCBC6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08893"/>
            <a:ext cx="1219200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832278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DE7F29-53E3-4E24-B683-428A7B9E8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4600"/>
            <a:ext cx="12192000" cy="4800599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413468-2A6A-4E56-ADBB-00949ADACC5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76300" y="762000"/>
            <a:ext cx="8610600" cy="5105400"/>
          </a:xfrm>
        </p:spPr>
        <p:txBody>
          <a:bodyPr/>
          <a:lstStyle/>
          <a:p>
            <a:r>
              <a:rPr lang="en-US" sz="2400"/>
              <a:t>Hub and Spoke Model</a:t>
            </a:r>
          </a:p>
          <a:p>
            <a:pPr lvl="1"/>
            <a:r>
              <a:rPr lang="en-US"/>
              <a:t>Many clients (spokes), single server (hub)</a:t>
            </a:r>
          </a:p>
          <a:p>
            <a:pPr lvl="1"/>
            <a:r>
              <a:rPr lang="en-US"/>
              <a:t>Client  can send to other clients</a:t>
            </a:r>
          </a:p>
          <a:p>
            <a:pPr lvl="1"/>
            <a:r>
              <a:rPr lang="en-US"/>
              <a:t>Client can send to many other clients</a:t>
            </a:r>
          </a:p>
          <a:p>
            <a:pPr lvl="1"/>
            <a:r>
              <a:rPr lang="en-US"/>
              <a:t>Central server acts as mediator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35E80B-204F-45C2-8884-CF2D402D9CB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6200" y="76200"/>
            <a:ext cx="10363200" cy="457200"/>
          </a:xfrm>
        </p:spPr>
        <p:txBody>
          <a:bodyPr/>
          <a:lstStyle/>
          <a:p>
            <a:r>
              <a:rPr lang="en-US"/>
              <a:t>Multi-Casting</a:t>
            </a:r>
          </a:p>
        </p:txBody>
      </p:sp>
    </p:spTree>
    <p:extLst>
      <p:ext uri="{BB962C8B-B14F-4D97-AF65-F5344CB8AC3E}">
        <p14:creationId xmlns:p14="http://schemas.microsoft.com/office/powerpoint/2010/main" val="3224307444"/>
      </p:ext>
    </p:extLst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devteach-template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00CC99"/>
      </a:accent1>
      <a:accent2>
        <a:srgbClr val="3333CC"/>
      </a:accent2>
      <a:accent3>
        <a:srgbClr val="AAAAAA"/>
      </a:accent3>
      <a:accent4>
        <a:srgbClr val="DADADA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vteach-templat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9900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53882" dir="2700000" algn="ctr" rotWithShape="0">
            <a:schemeClr val="bg2"/>
          </a:outerShdw>
        </a:effectLst>
      </a:spPr>
      <a:bodyPr vert="horz" wrap="square" lIns="92075" tIns="46038" rIns="92075" bIns="46038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solidFill>
          <a:srgbClr val="CC9900"/>
        </a:solidFill>
        <a:ln w="254000" cap="flat" cmpd="sng" algn="ctr">
          <a:solidFill>
            <a:srgbClr val="FFFFCC"/>
          </a:solidFill>
          <a:prstDash val="solid"/>
          <a:round/>
          <a:headEnd type="none" w="med" len="med"/>
          <a:tailEnd type="triangle" w="sm" len="sm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/>
      <a:lstStyle/>
    </a:lnDef>
  </a:objectDefaults>
  <a:extraClrSchemeLst>
    <a:extraClrScheme>
      <a:clrScheme name="devteach-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vteach-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vteach-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devteach-template</Template>
  <TotalTime>0</TotalTime>
  <Words>683</Words>
  <Application>Microsoft Office PowerPoint</Application>
  <PresentationFormat>Widescreen</PresentationFormat>
  <Paragraphs>212</Paragraphs>
  <Slides>20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Times New Roman</vt:lpstr>
      <vt:lpstr>Verdana</vt:lpstr>
      <vt:lpstr>Wingdings</vt:lpstr>
      <vt:lpstr>devteach-template</vt:lpstr>
      <vt:lpstr>Real Time Applications  with WebSockets and SignalR for distributed Messaging from Visual Foxpro</vt:lpstr>
      <vt:lpstr>Beyond the Request and Response Web</vt:lpstr>
      <vt:lpstr>Traditional Http Applications One to One Connections</vt:lpstr>
      <vt:lpstr>Traditional Http Applications</vt:lpstr>
      <vt:lpstr>The Real Time Web: Web Sockets and SignalR</vt:lpstr>
      <vt:lpstr>Three Things:</vt:lpstr>
      <vt:lpstr>Server Push</vt:lpstr>
      <vt:lpstr>Peer to Peer</vt:lpstr>
      <vt:lpstr>Multi-Casting</vt:lpstr>
      <vt:lpstr>Creating SignalR Hubs  and Clients</vt:lpstr>
      <vt:lpstr>SignalR: One Hub - many Clients</vt:lpstr>
      <vt:lpstr>FoxPro and SignalR</vt:lpstr>
      <vt:lpstr>Create a SignalR Hub in .NET</vt:lpstr>
      <vt:lpstr>Create a SignalR Client</vt:lpstr>
      <vt:lpstr>PowerPoint Presentation</vt:lpstr>
      <vt:lpstr>FoxPro Client To .NET SignalR</vt:lpstr>
      <vt:lpstr>Client Targeting</vt:lpstr>
      <vt:lpstr>Messaging Across Applications</vt:lpstr>
      <vt:lpstr>Review Application Scenarios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SignalR and WebSockets in Visual FoxPro</dc:title>
  <dc:creator/>
  <cp:keywords>FoxPro, SignalR, WebSockets, Real Time, Peer to Peer</cp:keywords>
  <cp:lastModifiedBy/>
  <cp:revision>1</cp:revision>
  <dcterms:created xsi:type="dcterms:W3CDTF">2012-09-09T00:06:24Z</dcterms:created>
  <dcterms:modified xsi:type="dcterms:W3CDTF">2017-10-30T04:45:06Z</dcterms:modified>
</cp:coreProperties>
</file>

<file path=docProps/thumbnail.jpeg>
</file>